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2" r:id="rId1"/>
    <p:sldMasterId id="2147483678" r:id="rId2"/>
  </p:sldMasterIdLst>
  <p:notesMasterIdLst>
    <p:notesMasterId r:id="rId24"/>
  </p:notesMasterIdLst>
  <p:sldIdLst>
    <p:sldId id="256" r:id="rId3"/>
    <p:sldId id="309" r:id="rId4"/>
    <p:sldId id="440" r:id="rId5"/>
    <p:sldId id="362" r:id="rId6"/>
    <p:sldId id="402" r:id="rId7"/>
    <p:sldId id="399" r:id="rId8"/>
    <p:sldId id="438" r:id="rId9"/>
    <p:sldId id="405" r:id="rId10"/>
    <p:sldId id="424" r:id="rId11"/>
    <p:sldId id="455" r:id="rId12"/>
    <p:sldId id="456" r:id="rId13"/>
    <p:sldId id="439" r:id="rId14"/>
    <p:sldId id="453" r:id="rId15"/>
    <p:sldId id="454" r:id="rId16"/>
    <p:sldId id="429" r:id="rId17"/>
    <p:sldId id="437" r:id="rId18"/>
    <p:sldId id="441" r:id="rId19"/>
    <p:sldId id="450" r:id="rId20"/>
    <p:sldId id="452" r:id="rId21"/>
    <p:sldId id="449" r:id="rId22"/>
    <p:sldId id="443"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FF53F9-87BB-49E4-B725-F3EA905375B2}">
          <p14:sldIdLst>
            <p14:sldId id="256"/>
            <p14:sldId id="309"/>
            <p14:sldId id="440"/>
            <p14:sldId id="362"/>
            <p14:sldId id="402"/>
            <p14:sldId id="399"/>
            <p14:sldId id="438"/>
            <p14:sldId id="405"/>
            <p14:sldId id="424"/>
            <p14:sldId id="455"/>
            <p14:sldId id="456"/>
            <p14:sldId id="439"/>
            <p14:sldId id="453"/>
            <p14:sldId id="454"/>
            <p14:sldId id="429"/>
            <p14:sldId id="437"/>
            <p14:sldId id="441"/>
            <p14:sldId id="450"/>
            <p14:sldId id="452"/>
            <p14:sldId id="449"/>
            <p14:sldId id="443"/>
          </p14:sldIdLst>
        </p14:section>
      </p14:sectionLst>
    </p:ext>
    <p:ext uri="{EFAFB233-063F-42B5-8137-9DF3F51BA10A}">
      <p15:sldGuideLst xmlns:p15="http://schemas.microsoft.com/office/powerpoint/2012/main" xmlns="">
        <p15:guide id="1" orient="horz" pos="711">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imeson Sinclair" initials="JS" lastIdx="6" clrIdx="0">
    <p:extLst/>
  </p:cmAuthor>
  <p:cmAuthor id="2" name="Keri Enright-Kato" initials="KE"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D6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30" autoAdjust="0"/>
    <p:restoredTop sz="85250" autoAdjust="0"/>
  </p:normalViewPr>
  <p:slideViewPr>
    <p:cSldViewPr snapToGrid="0">
      <p:cViewPr varScale="1">
        <p:scale>
          <a:sx n="90" d="100"/>
          <a:sy n="90" d="100"/>
        </p:scale>
        <p:origin x="-2488" y="-104"/>
      </p:cViewPr>
      <p:guideLst>
        <p:guide orient="horz" pos="711"/>
        <p:guide pos="2880"/>
      </p:guideLst>
    </p:cSldViewPr>
  </p:slideViewPr>
  <p:outlineViewPr>
    <p:cViewPr>
      <p:scale>
        <a:sx n="33" d="100"/>
        <a:sy n="33" d="100"/>
      </p:scale>
      <p:origin x="0" y="-77"/>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Enright-KatoK\AppData\Local\Microsoft\Windows\Temporary%20Internet%20Files\Content.Outlook\7Y0X202L\GHG%20Wedges%20(12-31-2016).xlsx"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05628530695395"/>
          <c:y val="0.0335717754126123"/>
          <c:w val="0.703472448157317"/>
          <c:h val="0.869721487755036"/>
        </c:manualLayout>
      </c:layout>
      <c:lineChart>
        <c:grouping val="standard"/>
        <c:varyColors val="0"/>
        <c:ser>
          <c:idx val="0"/>
          <c:order val="0"/>
          <c:tx>
            <c:strRef>
              <c:f>'Total GHG Emissions'!$B$49</c:f>
              <c:strCache>
                <c:ptCount val="1"/>
                <c:pt idx="0">
                  <c:v>Reference Case</c:v>
                </c:pt>
              </c:strCache>
            </c:strRef>
          </c:tx>
          <c:spPr>
            <a:ln w="12700"/>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Emissions'!$C$49:$AQ$49</c:f>
              <c:numCache>
                <c:formatCode>_ * #,##0.00_ ;_ * \-#,##0.00_ ;_ * ""\-""??_ ;_ @_ </c:formatCode>
                <c:ptCount val="41"/>
                <c:pt idx="0">
                  <c:v>46.18293077623565</c:v>
                </c:pt>
                <c:pt idx="1">
                  <c:v>44.7063899479204</c:v>
                </c:pt>
                <c:pt idx="2">
                  <c:v>42.58261053551905</c:v>
                </c:pt>
                <c:pt idx="3">
                  <c:v>43.679221121098</c:v>
                </c:pt>
                <c:pt idx="4">
                  <c:v>42.57635633597614</c:v>
                </c:pt>
                <c:pt idx="5">
                  <c:v>42.0063685266075</c:v>
                </c:pt>
                <c:pt idx="6">
                  <c:v>41.36452428240732</c:v>
                </c:pt>
                <c:pt idx="7">
                  <c:v>41.28695438088133</c:v>
                </c:pt>
                <c:pt idx="8">
                  <c:v>41.04278989413638</c:v>
                </c:pt>
                <c:pt idx="9">
                  <c:v>40.61709808015011</c:v>
                </c:pt>
                <c:pt idx="10">
                  <c:v>39.77480971024261</c:v>
                </c:pt>
                <c:pt idx="11">
                  <c:v>39.31974205364416</c:v>
                </c:pt>
                <c:pt idx="12">
                  <c:v>38.76266906429667</c:v>
                </c:pt>
                <c:pt idx="13">
                  <c:v>38.25465680525827</c:v>
                </c:pt>
                <c:pt idx="14">
                  <c:v>37.73163641161817</c:v>
                </c:pt>
                <c:pt idx="15">
                  <c:v>37.32618483342082</c:v>
                </c:pt>
                <c:pt idx="16">
                  <c:v>37.48075216430401</c:v>
                </c:pt>
                <c:pt idx="17">
                  <c:v>37.37218889211573</c:v>
                </c:pt>
                <c:pt idx="18">
                  <c:v>37.4048096543311</c:v>
                </c:pt>
                <c:pt idx="19">
                  <c:v>37.13064142564217</c:v>
                </c:pt>
                <c:pt idx="20">
                  <c:v>36.78054675561717</c:v>
                </c:pt>
                <c:pt idx="21">
                  <c:v>36.72771670255986</c:v>
                </c:pt>
                <c:pt idx="22">
                  <c:v>36.54765925851893</c:v>
                </c:pt>
                <c:pt idx="23">
                  <c:v>36.47865622089883</c:v>
                </c:pt>
                <c:pt idx="24">
                  <c:v>36.2878658768421</c:v>
                </c:pt>
                <c:pt idx="25">
                  <c:v>36.53866976925237</c:v>
                </c:pt>
                <c:pt idx="26">
                  <c:v>36.40760114520099</c:v>
                </c:pt>
                <c:pt idx="27">
                  <c:v>36.18406781344918</c:v>
                </c:pt>
                <c:pt idx="28">
                  <c:v>36.03913235751233</c:v>
                </c:pt>
                <c:pt idx="29">
                  <c:v>35.78512204560026</c:v>
                </c:pt>
                <c:pt idx="30">
                  <c:v>35.6363287000058</c:v>
                </c:pt>
                <c:pt idx="31">
                  <c:v>35.49545815628476</c:v>
                </c:pt>
                <c:pt idx="32">
                  <c:v>35.24980454804821</c:v>
                </c:pt>
                <c:pt idx="33">
                  <c:v>35.07461469811951</c:v>
                </c:pt>
                <c:pt idx="34">
                  <c:v>34.81677687161039</c:v>
                </c:pt>
                <c:pt idx="35">
                  <c:v>35.1695055989249</c:v>
                </c:pt>
                <c:pt idx="36">
                  <c:v>34.9741652817542</c:v>
                </c:pt>
                <c:pt idx="37">
                  <c:v>34.6905267510293</c:v>
                </c:pt>
                <c:pt idx="38">
                  <c:v>34.46990563010766</c:v>
                </c:pt>
                <c:pt idx="39">
                  <c:v>34.19366524685562</c:v>
                </c:pt>
                <c:pt idx="40">
                  <c:v>33.9677197934058</c:v>
                </c:pt>
              </c:numCache>
            </c:numRef>
          </c:val>
          <c:smooth val="0"/>
        </c:ser>
        <c:ser>
          <c:idx val="1"/>
          <c:order val="1"/>
          <c:tx>
            <c:strRef>
              <c:f>'Total GHG Emissions'!$B$50</c:f>
              <c:strCache>
                <c:ptCount val="1"/>
                <c:pt idx="0">
                  <c:v>Expanded Energy Efficiency</c:v>
                </c:pt>
              </c:strCache>
            </c:strRef>
          </c:tx>
          <c:spPr>
            <a:ln w="12700">
              <a:solidFill>
                <a:srgbClr val="FFC000"/>
              </a:solidFill>
            </a:ln>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Emissions'!$C$50:$AQ$50</c:f>
              <c:numCache>
                <c:formatCode>_ * #,##0.00_ ;_ * \-#,##0.00_ ;_ * ""\-""??_ ;_ @_ </c:formatCode>
                <c:ptCount val="41"/>
                <c:pt idx="0">
                  <c:v>46.18293077623565</c:v>
                </c:pt>
                <c:pt idx="1">
                  <c:v>44.7063899479204</c:v>
                </c:pt>
                <c:pt idx="2">
                  <c:v>42.58261053551905</c:v>
                </c:pt>
                <c:pt idx="3">
                  <c:v>43.679221121098</c:v>
                </c:pt>
                <c:pt idx="4">
                  <c:v>42.57635633597614</c:v>
                </c:pt>
                <c:pt idx="5">
                  <c:v>42.0063685266075</c:v>
                </c:pt>
                <c:pt idx="6">
                  <c:v>41.36452428240732</c:v>
                </c:pt>
                <c:pt idx="7">
                  <c:v>41.28695438088133</c:v>
                </c:pt>
                <c:pt idx="8">
                  <c:v>41.04278989413638</c:v>
                </c:pt>
                <c:pt idx="9">
                  <c:v>40.61709808015011</c:v>
                </c:pt>
                <c:pt idx="10">
                  <c:v>39.77480971024261</c:v>
                </c:pt>
                <c:pt idx="11">
                  <c:v>39.31974205364416</c:v>
                </c:pt>
                <c:pt idx="12">
                  <c:v>38.76266906429667</c:v>
                </c:pt>
                <c:pt idx="13">
                  <c:v>38.25465680525827</c:v>
                </c:pt>
                <c:pt idx="14">
                  <c:v>37.73163641161817</c:v>
                </c:pt>
                <c:pt idx="15">
                  <c:v>37.32618483342082</c:v>
                </c:pt>
                <c:pt idx="16">
                  <c:v>37.43171087033346</c:v>
                </c:pt>
                <c:pt idx="17">
                  <c:v>37.27537948056838</c:v>
                </c:pt>
                <c:pt idx="18">
                  <c:v>37.26027600442451</c:v>
                </c:pt>
                <c:pt idx="19">
                  <c:v>36.9434303571348</c:v>
                </c:pt>
                <c:pt idx="20">
                  <c:v>36.54390800697444</c:v>
                </c:pt>
                <c:pt idx="21">
                  <c:v>36.44720942739729</c:v>
                </c:pt>
                <c:pt idx="22">
                  <c:v>36.22443024327238</c:v>
                </c:pt>
                <c:pt idx="23">
                  <c:v>36.1138494887409</c:v>
                </c:pt>
                <c:pt idx="24">
                  <c:v>35.88262265264954</c:v>
                </c:pt>
                <c:pt idx="25">
                  <c:v>36.0900806651172</c:v>
                </c:pt>
                <c:pt idx="26">
                  <c:v>35.91983658347278</c:v>
                </c:pt>
                <c:pt idx="27">
                  <c:v>35.65833291360366</c:v>
                </c:pt>
                <c:pt idx="28">
                  <c:v>35.47662842499565</c:v>
                </c:pt>
                <c:pt idx="29">
                  <c:v>35.18704647216114</c:v>
                </c:pt>
                <c:pt idx="30">
                  <c:v>35.00386112708244</c:v>
                </c:pt>
                <c:pt idx="31">
                  <c:v>34.8301819876323</c:v>
                </c:pt>
                <c:pt idx="32">
                  <c:v>34.5527958621363</c:v>
                </c:pt>
                <c:pt idx="33">
                  <c:v>34.3469471201869</c:v>
                </c:pt>
                <c:pt idx="34">
                  <c:v>34.05952157674432</c:v>
                </c:pt>
                <c:pt idx="35">
                  <c:v>34.34569223844311</c:v>
                </c:pt>
                <c:pt idx="36">
                  <c:v>34.12083760101767</c:v>
                </c:pt>
                <c:pt idx="37">
                  <c:v>33.80879734498205</c:v>
                </c:pt>
                <c:pt idx="38">
                  <c:v>33.56088716356515</c:v>
                </c:pt>
                <c:pt idx="39">
                  <c:v>33.2584704534393</c:v>
                </c:pt>
                <c:pt idx="40">
                  <c:v>33.00746147449791</c:v>
                </c:pt>
              </c:numCache>
            </c:numRef>
          </c:val>
          <c:smooth val="0"/>
        </c:ser>
        <c:ser>
          <c:idx val="2"/>
          <c:order val="2"/>
          <c:tx>
            <c:strRef>
              <c:f>'Total GHG Emissions'!$B$51</c:f>
              <c:strCache>
                <c:ptCount val="1"/>
                <c:pt idx="0">
                  <c:v>Behind the Meter PV</c:v>
                </c:pt>
              </c:strCache>
            </c:strRef>
          </c:tx>
          <c:spPr>
            <a:ln w="12700">
              <a:solidFill>
                <a:srgbClr val="00B050"/>
              </a:solidFill>
            </a:ln>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Emissions'!$C$51:$AQ$51</c:f>
              <c:numCache>
                <c:formatCode>_ * #,##0.00_ ;_ * \-#,##0.00_ ;_ * ""\-""??_ ;_ @_ </c:formatCode>
                <c:ptCount val="41"/>
                <c:pt idx="0">
                  <c:v>46.18293077623565</c:v>
                </c:pt>
                <c:pt idx="1">
                  <c:v>44.7063899479204</c:v>
                </c:pt>
                <c:pt idx="2">
                  <c:v>42.58261053551905</c:v>
                </c:pt>
                <c:pt idx="3">
                  <c:v>43.679221121098</c:v>
                </c:pt>
                <c:pt idx="4">
                  <c:v>42.57635633597614</c:v>
                </c:pt>
                <c:pt idx="5">
                  <c:v>42.0063685266075</c:v>
                </c:pt>
                <c:pt idx="6">
                  <c:v>41.36452428240732</c:v>
                </c:pt>
                <c:pt idx="7">
                  <c:v>41.28695438088133</c:v>
                </c:pt>
                <c:pt idx="8">
                  <c:v>41.04278989413638</c:v>
                </c:pt>
                <c:pt idx="9">
                  <c:v>40.61709808015011</c:v>
                </c:pt>
                <c:pt idx="10">
                  <c:v>39.77480971024261</c:v>
                </c:pt>
                <c:pt idx="11">
                  <c:v>39.31974205364416</c:v>
                </c:pt>
                <c:pt idx="12">
                  <c:v>38.76266906429667</c:v>
                </c:pt>
                <c:pt idx="13">
                  <c:v>38.25465680525827</c:v>
                </c:pt>
                <c:pt idx="14">
                  <c:v>37.73163641161817</c:v>
                </c:pt>
                <c:pt idx="15">
                  <c:v>37.32618483342082</c:v>
                </c:pt>
                <c:pt idx="16">
                  <c:v>37.39264161432352</c:v>
                </c:pt>
                <c:pt idx="17">
                  <c:v>37.19825525774127</c:v>
                </c:pt>
                <c:pt idx="18">
                  <c:v>37.14513177161442</c:v>
                </c:pt>
                <c:pt idx="19">
                  <c:v>36.79428671570069</c:v>
                </c:pt>
                <c:pt idx="20">
                  <c:v>36.35538729098056</c:v>
                </c:pt>
                <c:pt idx="21">
                  <c:v>36.22374039428907</c:v>
                </c:pt>
                <c:pt idx="22">
                  <c:v>35.96692649237033</c:v>
                </c:pt>
                <c:pt idx="23">
                  <c:v>35.82322241798326</c:v>
                </c:pt>
                <c:pt idx="24">
                  <c:v>35.55978143068307</c:v>
                </c:pt>
                <c:pt idx="25">
                  <c:v>35.73405618802883</c:v>
                </c:pt>
                <c:pt idx="26">
                  <c:v>35.53327678745173</c:v>
                </c:pt>
                <c:pt idx="27">
                  <c:v>35.24214914896933</c:v>
                </c:pt>
                <c:pt idx="28">
                  <c:v>35.03172943847241</c:v>
                </c:pt>
                <c:pt idx="29">
                  <c:v>34.71433836920477</c:v>
                </c:pt>
                <c:pt idx="30">
                  <c:v>34.50423651583034</c:v>
                </c:pt>
                <c:pt idx="31">
                  <c:v>34.3039239263259</c:v>
                </c:pt>
                <c:pt idx="32">
                  <c:v>34.00073905352082</c:v>
                </c:pt>
                <c:pt idx="33">
                  <c:v>33.76992632371336</c:v>
                </c:pt>
                <c:pt idx="34">
                  <c:v>33.45837160768865</c:v>
                </c:pt>
                <c:pt idx="35">
                  <c:v>33.68989206813126</c:v>
                </c:pt>
                <c:pt idx="36">
                  <c:v>33.44493780063818</c:v>
                </c:pt>
                <c:pt idx="37">
                  <c:v>33.11358086900245</c:v>
                </c:pt>
                <c:pt idx="38">
                  <c:v>32.84713451946909</c:v>
                </c:pt>
                <c:pt idx="39">
                  <c:v>32.52695970519428</c:v>
                </c:pt>
                <c:pt idx="40">
                  <c:v>32.258968246041</c:v>
                </c:pt>
              </c:numCache>
            </c:numRef>
          </c:val>
          <c:smooth val="0"/>
        </c:ser>
        <c:ser>
          <c:idx val="4"/>
          <c:order val="3"/>
          <c:tx>
            <c:strRef>
              <c:f>'Total GHG Emissions'!$B$52</c:f>
              <c:strCache>
                <c:ptCount val="1"/>
                <c:pt idx="0">
                  <c:v>Clean Grid</c:v>
                </c:pt>
              </c:strCache>
            </c:strRef>
          </c:tx>
          <c:spPr>
            <a:ln w="12700">
              <a:solidFill>
                <a:schemeClr val="accent6">
                  <a:lumMod val="75000"/>
                </a:schemeClr>
              </a:solidFill>
              <a:prstDash val="solid"/>
            </a:ln>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Emissions'!$C$52:$AQ$52</c:f>
              <c:numCache>
                <c:formatCode>_ * #,##0.00_ ;_ * \-#,##0.00_ ;_ * ""\-""??_ ;_ @_ </c:formatCode>
                <c:ptCount val="41"/>
                <c:pt idx="0">
                  <c:v>46.18293077623565</c:v>
                </c:pt>
                <c:pt idx="1">
                  <c:v>44.7063899479204</c:v>
                </c:pt>
                <c:pt idx="2">
                  <c:v>42.58261053551905</c:v>
                </c:pt>
                <c:pt idx="3">
                  <c:v>43.679221121098</c:v>
                </c:pt>
                <c:pt idx="4">
                  <c:v>42.57635633597614</c:v>
                </c:pt>
                <c:pt idx="5">
                  <c:v>42.00643818149885</c:v>
                </c:pt>
                <c:pt idx="6">
                  <c:v>41.36469374928307</c:v>
                </c:pt>
                <c:pt idx="7">
                  <c:v>41.28722062468224</c:v>
                </c:pt>
                <c:pt idx="8">
                  <c:v>41.04316787227941</c:v>
                </c:pt>
                <c:pt idx="9">
                  <c:v>40.61759178766135</c:v>
                </c:pt>
                <c:pt idx="10">
                  <c:v>39.77548005755033</c:v>
                </c:pt>
                <c:pt idx="11">
                  <c:v>39.32065342030825</c:v>
                </c:pt>
                <c:pt idx="12">
                  <c:v>38.76384786139483</c:v>
                </c:pt>
                <c:pt idx="13">
                  <c:v>38.25611942589057</c:v>
                </c:pt>
                <c:pt idx="14">
                  <c:v>37.7334219887975</c:v>
                </c:pt>
                <c:pt idx="15">
                  <c:v>37.32839864949516</c:v>
                </c:pt>
                <c:pt idx="16">
                  <c:v>37.3953396405488</c:v>
                </c:pt>
                <c:pt idx="17">
                  <c:v>37.20152215823332</c:v>
                </c:pt>
                <c:pt idx="18">
                  <c:v>37.14899744208201</c:v>
                </c:pt>
                <c:pt idx="19">
                  <c:v>36.79902130858183</c:v>
                </c:pt>
                <c:pt idx="20">
                  <c:v>36.36080891089819</c:v>
                </c:pt>
                <c:pt idx="21">
                  <c:v>36.23013844368735</c:v>
                </c:pt>
                <c:pt idx="22">
                  <c:v>35.97444635343839</c:v>
                </c:pt>
                <c:pt idx="23">
                  <c:v>35.83203228721298</c:v>
                </c:pt>
                <c:pt idx="24">
                  <c:v>35.57007719456133</c:v>
                </c:pt>
                <c:pt idx="25">
                  <c:v>35.45897739770881</c:v>
                </c:pt>
                <c:pt idx="26">
                  <c:v>35.06861546852707</c:v>
                </c:pt>
                <c:pt idx="27">
                  <c:v>34.5864576337213</c:v>
                </c:pt>
                <c:pt idx="28">
                  <c:v>34.2237787966276</c:v>
                </c:pt>
                <c:pt idx="29">
                  <c:v>33.74036079294178</c:v>
                </c:pt>
                <c:pt idx="30">
                  <c:v>33.3613116339662</c:v>
                </c:pt>
                <c:pt idx="31">
                  <c:v>32.99744900183294</c:v>
                </c:pt>
                <c:pt idx="32">
                  <c:v>32.51678829208586</c:v>
                </c:pt>
                <c:pt idx="33">
                  <c:v>32.11522227444677</c:v>
                </c:pt>
                <c:pt idx="34">
                  <c:v>31.65051943928143</c:v>
                </c:pt>
                <c:pt idx="35">
                  <c:v>31.30073019716192</c:v>
                </c:pt>
                <c:pt idx="36">
                  <c:v>30.93891483237319</c:v>
                </c:pt>
                <c:pt idx="37">
                  <c:v>30.4819035272697</c:v>
                </c:pt>
                <c:pt idx="38">
                  <c:v>30.08766303644462</c:v>
                </c:pt>
                <c:pt idx="39">
                  <c:v>29.66376974041398</c:v>
                </c:pt>
                <c:pt idx="40">
                  <c:v>29.32958817240364</c:v>
                </c:pt>
              </c:numCache>
            </c:numRef>
          </c:val>
          <c:smooth val="0"/>
        </c:ser>
        <c:ser>
          <c:idx val="5"/>
          <c:order val="4"/>
          <c:tx>
            <c:strRef>
              <c:f>'Total GHG Emissions'!$B$53</c:f>
              <c:strCache>
                <c:ptCount val="1"/>
                <c:pt idx="0">
                  <c:v>Electric Passenger Cars / Trucks</c:v>
                </c:pt>
              </c:strCache>
            </c:strRef>
          </c:tx>
          <c:spPr>
            <a:ln w="12700">
              <a:solidFill>
                <a:schemeClr val="accent3">
                  <a:lumMod val="75000"/>
                </a:schemeClr>
              </a:solidFill>
              <a:prstDash val="solid"/>
            </a:ln>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Emissions'!$C$53:$AQ$53</c:f>
              <c:numCache>
                <c:formatCode>_ * #,##0.00_ ;_ * \-#,##0.00_ ;_ * ""\-""??_ ;_ @_ </c:formatCode>
                <c:ptCount val="41"/>
                <c:pt idx="0">
                  <c:v>46.18293077623565</c:v>
                </c:pt>
                <c:pt idx="1">
                  <c:v>44.7063899479204</c:v>
                </c:pt>
                <c:pt idx="2">
                  <c:v>42.58261053551905</c:v>
                </c:pt>
                <c:pt idx="3">
                  <c:v>43.679221121098</c:v>
                </c:pt>
                <c:pt idx="4">
                  <c:v>42.50527822415161</c:v>
                </c:pt>
                <c:pt idx="5">
                  <c:v>41.91590594331937</c:v>
                </c:pt>
                <c:pt idx="6">
                  <c:v>41.25481593584055</c:v>
                </c:pt>
                <c:pt idx="7">
                  <c:v>41.16000821621983</c:v>
                </c:pt>
                <c:pt idx="8">
                  <c:v>40.8981338665106</c:v>
                </c:pt>
                <c:pt idx="9">
                  <c:v>40.45795520185469</c:v>
                </c:pt>
                <c:pt idx="10">
                  <c:v>39.5980105251466</c:v>
                </c:pt>
                <c:pt idx="11">
                  <c:v>39.01540638990992</c:v>
                </c:pt>
                <c:pt idx="12">
                  <c:v>38.34266724303752</c:v>
                </c:pt>
                <c:pt idx="13">
                  <c:v>37.72628518067418</c:v>
                </c:pt>
                <c:pt idx="14">
                  <c:v>37.10118459476845</c:v>
                </c:pt>
                <c:pt idx="15">
                  <c:v>36.42897601249277</c:v>
                </c:pt>
                <c:pt idx="16">
                  <c:v>36.29407923399418</c:v>
                </c:pt>
                <c:pt idx="17">
                  <c:v>35.88241211747848</c:v>
                </c:pt>
                <c:pt idx="18">
                  <c:v>35.58194212856736</c:v>
                </c:pt>
                <c:pt idx="19">
                  <c:v>34.9726852229559</c:v>
                </c:pt>
                <c:pt idx="20">
                  <c:v>34.43361335900824</c:v>
                </c:pt>
                <c:pt idx="21">
                  <c:v>33.42823846537501</c:v>
                </c:pt>
                <c:pt idx="22">
                  <c:v>32.37300678535149</c:v>
                </c:pt>
                <c:pt idx="23">
                  <c:v>31.46165758381387</c:v>
                </c:pt>
                <c:pt idx="24">
                  <c:v>30.52102488783495</c:v>
                </c:pt>
                <c:pt idx="25">
                  <c:v>29.65372803540154</c:v>
                </c:pt>
                <c:pt idx="26">
                  <c:v>28.91807844424617</c:v>
                </c:pt>
                <c:pt idx="27">
                  <c:v>28.16752461981484</c:v>
                </c:pt>
                <c:pt idx="28">
                  <c:v>27.54862980102769</c:v>
                </c:pt>
                <c:pt idx="29">
                  <c:v>26.91130219111139</c:v>
                </c:pt>
                <c:pt idx="30">
                  <c:v>26.36057499391148</c:v>
                </c:pt>
                <c:pt idx="31">
                  <c:v>25.92647901657974</c:v>
                </c:pt>
                <c:pt idx="32">
                  <c:v>25.47772756853705</c:v>
                </c:pt>
                <c:pt idx="33">
                  <c:v>25.05837698163923</c:v>
                </c:pt>
                <c:pt idx="34">
                  <c:v>24.63317836731504</c:v>
                </c:pt>
                <c:pt idx="35">
                  <c:v>24.24867817521357</c:v>
                </c:pt>
                <c:pt idx="36">
                  <c:v>23.88597050225921</c:v>
                </c:pt>
                <c:pt idx="37">
                  <c:v>23.5560426824326</c:v>
                </c:pt>
                <c:pt idx="38">
                  <c:v>23.23868654552734</c:v>
                </c:pt>
                <c:pt idx="39">
                  <c:v>22.93438993075499</c:v>
                </c:pt>
                <c:pt idx="40">
                  <c:v>22.71625315965602</c:v>
                </c:pt>
              </c:numCache>
            </c:numRef>
          </c:val>
          <c:smooth val="0"/>
        </c:ser>
        <c:ser>
          <c:idx val="6"/>
          <c:order val="5"/>
          <c:tx>
            <c:strRef>
              <c:f>'Total GHG Emissions'!$B$54</c:f>
              <c:strCache>
                <c:ptCount val="1"/>
                <c:pt idx="0">
                  <c:v>Residential Renewable Thermal</c:v>
                </c:pt>
              </c:strCache>
            </c:strRef>
          </c:tx>
          <c:spPr>
            <a:ln w="12700">
              <a:solidFill>
                <a:srgbClr val="00B0F0"/>
              </a:solidFill>
              <a:prstDash val="solid"/>
            </a:ln>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Emissions'!$C$54:$AQ$54</c:f>
              <c:numCache>
                <c:formatCode>_ * #,##0.00_ ;_ * \-#,##0.00_ ;_ * ""\-""??_ ;_ @_ </c:formatCode>
                <c:ptCount val="41"/>
                <c:pt idx="0">
                  <c:v>46.18293077623565</c:v>
                </c:pt>
                <c:pt idx="1">
                  <c:v>44.7063899479204</c:v>
                </c:pt>
                <c:pt idx="2">
                  <c:v>42.58261053551905</c:v>
                </c:pt>
                <c:pt idx="3">
                  <c:v>43.679221121098</c:v>
                </c:pt>
                <c:pt idx="4">
                  <c:v>42.50340210705152</c:v>
                </c:pt>
                <c:pt idx="5">
                  <c:v>41.75867462580275</c:v>
                </c:pt>
                <c:pt idx="6">
                  <c:v>40.94482938377671</c:v>
                </c:pt>
                <c:pt idx="7">
                  <c:v>40.7001172293698</c:v>
                </c:pt>
                <c:pt idx="8">
                  <c:v>40.29120705080145</c:v>
                </c:pt>
                <c:pt idx="9">
                  <c:v>39.70694275184248</c:v>
                </c:pt>
                <c:pt idx="10">
                  <c:v>38.70580583103781</c:v>
                </c:pt>
                <c:pt idx="11">
                  <c:v>37.90865621618485</c:v>
                </c:pt>
                <c:pt idx="12">
                  <c:v>37.02681303069318</c:v>
                </c:pt>
                <c:pt idx="13">
                  <c:v>36.20671500933945</c:v>
                </c:pt>
                <c:pt idx="14">
                  <c:v>35.38344081208842</c:v>
                </c:pt>
                <c:pt idx="15">
                  <c:v>34.51869995336922</c:v>
                </c:pt>
                <c:pt idx="16">
                  <c:v>34.12683241548786</c:v>
                </c:pt>
                <c:pt idx="17">
                  <c:v>33.53108171701804</c:v>
                </c:pt>
                <c:pt idx="18">
                  <c:v>33.05247143665715</c:v>
                </c:pt>
                <c:pt idx="19">
                  <c:v>32.27265804313235</c:v>
                </c:pt>
                <c:pt idx="20">
                  <c:v>31.5672637314077</c:v>
                </c:pt>
                <c:pt idx="21">
                  <c:v>30.55674650045128</c:v>
                </c:pt>
                <c:pt idx="22">
                  <c:v>29.39848655233688</c:v>
                </c:pt>
                <c:pt idx="23">
                  <c:v>28.39064076919833</c:v>
                </c:pt>
                <c:pt idx="24">
                  <c:v>27.36838415978834</c:v>
                </c:pt>
                <c:pt idx="25">
                  <c:v>26.41201971607207</c:v>
                </c:pt>
                <c:pt idx="26">
                  <c:v>25.59119810708163</c:v>
                </c:pt>
                <c:pt idx="27">
                  <c:v>24.76948295853451</c:v>
                </c:pt>
                <c:pt idx="28">
                  <c:v>24.06213997676949</c:v>
                </c:pt>
                <c:pt idx="29">
                  <c:v>23.35156825226068</c:v>
                </c:pt>
                <c:pt idx="30">
                  <c:v>22.73136022697101</c:v>
                </c:pt>
                <c:pt idx="31">
                  <c:v>22.23944045340522</c:v>
                </c:pt>
                <c:pt idx="32">
                  <c:v>21.72958703963038</c:v>
                </c:pt>
                <c:pt idx="33">
                  <c:v>21.25352790459332</c:v>
                </c:pt>
                <c:pt idx="34">
                  <c:v>20.77613728326947</c:v>
                </c:pt>
                <c:pt idx="35">
                  <c:v>20.35110021629179</c:v>
                </c:pt>
                <c:pt idx="36">
                  <c:v>19.93917645014702</c:v>
                </c:pt>
                <c:pt idx="37">
                  <c:v>19.56879158520708</c:v>
                </c:pt>
                <c:pt idx="38">
                  <c:v>19.22156628653543</c:v>
                </c:pt>
                <c:pt idx="39">
                  <c:v>18.8923186258382</c:v>
                </c:pt>
                <c:pt idx="40">
                  <c:v>18.64550930347972</c:v>
                </c:pt>
              </c:numCache>
            </c:numRef>
          </c:val>
          <c:smooth val="0"/>
        </c:ser>
        <c:ser>
          <c:idx val="7"/>
          <c:order val="6"/>
          <c:tx>
            <c:strRef>
              <c:f>'Total GHG Emissions'!$B$55</c:f>
              <c:strCache>
                <c:ptCount val="1"/>
                <c:pt idx="0">
                  <c:v>Commercial Renewable Thermal</c:v>
                </c:pt>
              </c:strCache>
            </c:strRef>
          </c:tx>
          <c:spPr>
            <a:ln w="12700">
              <a:solidFill>
                <a:schemeClr val="accent2">
                  <a:lumMod val="60000"/>
                  <a:lumOff val="40000"/>
                </a:schemeClr>
              </a:solidFill>
              <a:prstDash val="solid"/>
            </a:ln>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Emissions'!$C$55:$AQ$55</c:f>
              <c:numCache>
                <c:formatCode>_ * #,##0.00_ ;_ * \-#,##0.00_ ;_ * ""\-""??_ ;_ @_ </c:formatCode>
                <c:ptCount val="41"/>
                <c:pt idx="0">
                  <c:v>46.18293077623565</c:v>
                </c:pt>
                <c:pt idx="1">
                  <c:v>44.7063899479204</c:v>
                </c:pt>
                <c:pt idx="2">
                  <c:v>42.58261053551905</c:v>
                </c:pt>
                <c:pt idx="3">
                  <c:v>43.679221121098</c:v>
                </c:pt>
                <c:pt idx="4">
                  <c:v>42.50364144112208</c:v>
                </c:pt>
                <c:pt idx="5">
                  <c:v>41.68633099925698</c:v>
                </c:pt>
                <c:pt idx="6">
                  <c:v>40.79974475237882</c:v>
                </c:pt>
                <c:pt idx="7">
                  <c:v>40.48492329410509</c:v>
                </c:pt>
                <c:pt idx="8">
                  <c:v>40.0064406770562</c:v>
                </c:pt>
                <c:pt idx="9">
                  <c:v>39.3537974895501</c:v>
                </c:pt>
                <c:pt idx="10">
                  <c:v>38.27817086161546</c:v>
                </c:pt>
                <c:pt idx="11">
                  <c:v>37.4100406267482</c:v>
                </c:pt>
                <c:pt idx="12">
                  <c:v>36.4546117061394</c:v>
                </c:pt>
                <c:pt idx="13">
                  <c:v>35.5623518505304</c:v>
                </c:pt>
                <c:pt idx="14">
                  <c:v>34.66720073718268</c:v>
                </c:pt>
                <c:pt idx="15">
                  <c:v>33.7308202488667</c:v>
                </c:pt>
                <c:pt idx="16">
                  <c:v>33.26777057671517</c:v>
                </c:pt>
                <c:pt idx="17">
                  <c:v>32.60089683639359</c:v>
                </c:pt>
                <c:pt idx="18">
                  <c:v>32.05339364485533</c:v>
                </c:pt>
                <c:pt idx="19">
                  <c:v>31.19977485913585</c:v>
                </c:pt>
                <c:pt idx="20">
                  <c:v>30.1349857486108</c:v>
                </c:pt>
                <c:pt idx="21">
                  <c:v>28.92082405712909</c:v>
                </c:pt>
                <c:pt idx="22">
                  <c:v>27.71233653986554</c:v>
                </c:pt>
                <c:pt idx="23">
                  <c:v>26.63092060962198</c:v>
                </c:pt>
                <c:pt idx="24">
                  <c:v>25.51183548162192</c:v>
                </c:pt>
                <c:pt idx="25">
                  <c:v>24.46991213263149</c:v>
                </c:pt>
                <c:pt idx="26">
                  <c:v>23.56344591779952</c:v>
                </c:pt>
                <c:pt idx="27">
                  <c:v>22.68214872637892</c:v>
                </c:pt>
                <c:pt idx="28">
                  <c:v>21.91026003273003</c:v>
                </c:pt>
                <c:pt idx="29">
                  <c:v>21.11923347852494</c:v>
                </c:pt>
                <c:pt idx="30">
                  <c:v>20.41986569086504</c:v>
                </c:pt>
                <c:pt idx="31">
                  <c:v>19.84215565234327</c:v>
                </c:pt>
                <c:pt idx="32">
                  <c:v>19.25526959146227</c:v>
                </c:pt>
                <c:pt idx="33">
                  <c:v>18.6959533866389</c:v>
                </c:pt>
                <c:pt idx="34">
                  <c:v>18.1441474193885</c:v>
                </c:pt>
                <c:pt idx="35">
                  <c:v>17.63895949460589</c:v>
                </c:pt>
                <c:pt idx="36">
                  <c:v>17.19009904251703</c:v>
                </c:pt>
                <c:pt idx="37">
                  <c:v>16.74946585214872</c:v>
                </c:pt>
                <c:pt idx="38">
                  <c:v>16.32576895663432</c:v>
                </c:pt>
                <c:pt idx="39">
                  <c:v>15.93064642429612</c:v>
                </c:pt>
                <c:pt idx="40">
                  <c:v>15.65398916685442</c:v>
                </c:pt>
              </c:numCache>
            </c:numRef>
          </c:val>
          <c:smooth val="0"/>
        </c:ser>
        <c:ser>
          <c:idx val="8"/>
          <c:order val="7"/>
          <c:tx>
            <c:strRef>
              <c:f>'Total GHG Emissions'!$B$56</c:f>
              <c:strCache>
                <c:ptCount val="1"/>
                <c:pt idx="0">
                  <c:v>Heavy-duty Electrification</c:v>
                </c:pt>
              </c:strCache>
            </c:strRef>
          </c:tx>
          <c:spPr>
            <a:ln w="12700">
              <a:solidFill>
                <a:schemeClr val="tx1"/>
              </a:solidFill>
              <a:prstDash val="solid"/>
            </a:ln>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Emissions'!$C$56:$AQ$56</c:f>
              <c:numCache>
                <c:formatCode>_ * #,##0.00_ ;_ * \-#,##0.00_ ;_ * ""\-""??_ ;_ @_ </c:formatCode>
                <c:ptCount val="41"/>
                <c:pt idx="0">
                  <c:v>46.18293077623565</c:v>
                </c:pt>
                <c:pt idx="1">
                  <c:v>44.7063899479204</c:v>
                </c:pt>
                <c:pt idx="2">
                  <c:v>42.58261053551905</c:v>
                </c:pt>
                <c:pt idx="3">
                  <c:v>43.679221121098</c:v>
                </c:pt>
                <c:pt idx="4">
                  <c:v>42.57364144112208</c:v>
                </c:pt>
                <c:pt idx="5">
                  <c:v>41.73165580150084</c:v>
                </c:pt>
                <c:pt idx="6">
                  <c:v>40.81839069712923</c:v>
                </c:pt>
                <c:pt idx="7">
                  <c:v>40.47918813980829</c:v>
                </c:pt>
                <c:pt idx="8">
                  <c:v>39.97451349223185</c:v>
                </c:pt>
                <c:pt idx="9">
                  <c:v>39.29843236293286</c:v>
                </c:pt>
                <c:pt idx="10">
                  <c:v>38.19631481745015</c:v>
                </c:pt>
                <c:pt idx="11">
                  <c:v>37.30274521268118</c:v>
                </c:pt>
                <c:pt idx="12">
                  <c:v>36.32693483971492</c:v>
                </c:pt>
                <c:pt idx="13">
                  <c:v>35.41610202590748</c:v>
                </c:pt>
                <c:pt idx="14">
                  <c:v>34.50221059087434</c:v>
                </c:pt>
                <c:pt idx="15">
                  <c:v>33.54693718931693</c:v>
                </c:pt>
                <c:pt idx="16">
                  <c:v>33.05869381528974</c:v>
                </c:pt>
                <c:pt idx="17">
                  <c:v>32.36651057878253</c:v>
                </c:pt>
                <c:pt idx="18">
                  <c:v>31.79074972584789</c:v>
                </c:pt>
                <c:pt idx="19">
                  <c:v>30.84560422532361</c:v>
                </c:pt>
                <c:pt idx="20">
                  <c:v>29.39160851697656</c:v>
                </c:pt>
                <c:pt idx="21">
                  <c:v>28.1814869755832</c:v>
                </c:pt>
                <c:pt idx="22">
                  <c:v>26.9475465312594</c:v>
                </c:pt>
                <c:pt idx="23">
                  <c:v>25.80392319483759</c:v>
                </c:pt>
                <c:pt idx="24">
                  <c:v>24.657302222591</c:v>
                </c:pt>
                <c:pt idx="25">
                  <c:v>23.56257754847617</c:v>
                </c:pt>
                <c:pt idx="26">
                  <c:v>22.61224902593358</c:v>
                </c:pt>
                <c:pt idx="27">
                  <c:v>21.72852122129716</c:v>
                </c:pt>
                <c:pt idx="28">
                  <c:v>20.9138957806496</c:v>
                </c:pt>
                <c:pt idx="29">
                  <c:v>20.08737367817665</c:v>
                </c:pt>
                <c:pt idx="30">
                  <c:v>19.33755677533008</c:v>
                </c:pt>
                <c:pt idx="31">
                  <c:v>18.7140756244224</c:v>
                </c:pt>
                <c:pt idx="32">
                  <c:v>18.0879779993631</c:v>
                </c:pt>
                <c:pt idx="33">
                  <c:v>17.49022276948721</c:v>
                </c:pt>
                <c:pt idx="34">
                  <c:v>16.90130576635768</c:v>
                </c:pt>
                <c:pt idx="35">
                  <c:v>16.36010122251699</c:v>
                </c:pt>
                <c:pt idx="36">
                  <c:v>15.89093792727329</c:v>
                </c:pt>
                <c:pt idx="37">
                  <c:v>15.4187504656192</c:v>
                </c:pt>
                <c:pt idx="38">
                  <c:v>14.96303861169692</c:v>
                </c:pt>
                <c:pt idx="39">
                  <c:v>14.54933102175045</c:v>
                </c:pt>
                <c:pt idx="40">
                  <c:v>14.25175542395141</c:v>
                </c:pt>
              </c:numCache>
            </c:numRef>
          </c:val>
          <c:smooth val="0"/>
        </c:ser>
        <c:ser>
          <c:idx val="3"/>
          <c:order val="8"/>
          <c:tx>
            <c:strRef>
              <c:f>'Total GHG Emissions'!$B$57</c:f>
              <c:strCache>
                <c:ptCount val="1"/>
                <c:pt idx="0">
                  <c:v>Clean Long Haul &amp; Rail</c:v>
                </c:pt>
              </c:strCache>
            </c:strRef>
          </c:tx>
          <c:spPr>
            <a:ln w="12700">
              <a:solidFill>
                <a:srgbClr val="FF0000"/>
              </a:solidFill>
            </a:ln>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Emissions'!$C$57:$AQ$57</c:f>
              <c:numCache>
                <c:formatCode>_ * #,##0.00_ ;_ * \-#,##0.00_ ;_ * ""\-""??_ ;_ @_ </c:formatCode>
                <c:ptCount val="41"/>
                <c:pt idx="0">
                  <c:v>46.18293077623565</c:v>
                </c:pt>
                <c:pt idx="1">
                  <c:v>44.7063899479204</c:v>
                </c:pt>
                <c:pt idx="2">
                  <c:v>42.58261053551905</c:v>
                </c:pt>
                <c:pt idx="3">
                  <c:v>43.679221121098</c:v>
                </c:pt>
                <c:pt idx="4">
                  <c:v>42.50364144112208</c:v>
                </c:pt>
                <c:pt idx="5">
                  <c:v>41.63205617255145</c:v>
                </c:pt>
                <c:pt idx="6">
                  <c:v>40.68859665977483</c:v>
                </c:pt>
                <c:pt idx="7">
                  <c:v>40.31832506684133</c:v>
                </c:pt>
                <c:pt idx="8">
                  <c:v>39.78151023313385</c:v>
                </c:pt>
                <c:pt idx="9">
                  <c:v>39.07413053157711</c:v>
                </c:pt>
                <c:pt idx="10">
                  <c:v>37.9416072783028</c:v>
                </c:pt>
                <c:pt idx="11">
                  <c:v>37.0403100832439</c:v>
                </c:pt>
                <c:pt idx="12">
                  <c:v>36.05889748046012</c:v>
                </c:pt>
                <c:pt idx="13">
                  <c:v>35.14265047903795</c:v>
                </c:pt>
                <c:pt idx="14">
                  <c:v>34.22324117543236</c:v>
                </c:pt>
                <c:pt idx="15">
                  <c:v>33.26233467756719</c:v>
                </c:pt>
                <c:pt idx="16">
                  <c:v>32.76390107672793</c:v>
                </c:pt>
                <c:pt idx="17">
                  <c:v>32.06346443364646</c:v>
                </c:pt>
                <c:pt idx="18">
                  <c:v>31.47964249595421</c:v>
                </c:pt>
                <c:pt idx="19">
                  <c:v>30.43411190466137</c:v>
                </c:pt>
                <c:pt idx="20">
                  <c:v>28.96387500273344</c:v>
                </c:pt>
                <c:pt idx="21">
                  <c:v>27.72179718973347</c:v>
                </c:pt>
                <c:pt idx="22">
                  <c:v>26.44700273973971</c:v>
                </c:pt>
                <c:pt idx="23">
                  <c:v>25.28085272024002</c:v>
                </c:pt>
                <c:pt idx="24">
                  <c:v>24.09207219690909</c:v>
                </c:pt>
                <c:pt idx="25">
                  <c:v>22.96569154887364</c:v>
                </c:pt>
                <c:pt idx="26">
                  <c:v>21.98395519090099</c:v>
                </c:pt>
                <c:pt idx="27">
                  <c:v>21.06250314413748</c:v>
                </c:pt>
                <c:pt idx="28">
                  <c:v>20.20670372873103</c:v>
                </c:pt>
                <c:pt idx="29">
                  <c:v>19.34656579804616</c:v>
                </c:pt>
                <c:pt idx="30">
                  <c:v>18.55943595812672</c:v>
                </c:pt>
                <c:pt idx="31">
                  <c:v>17.89187791334184</c:v>
                </c:pt>
                <c:pt idx="32">
                  <c:v>17.23077076320595</c:v>
                </c:pt>
                <c:pt idx="33">
                  <c:v>16.59089043039468</c:v>
                </c:pt>
                <c:pt idx="34">
                  <c:v>15.96685372686577</c:v>
                </c:pt>
                <c:pt idx="35">
                  <c:v>15.38984462348797</c:v>
                </c:pt>
                <c:pt idx="36">
                  <c:v>14.88197287452262</c:v>
                </c:pt>
                <c:pt idx="37">
                  <c:v>14.37047340469814</c:v>
                </c:pt>
                <c:pt idx="38">
                  <c:v>13.87299045455546</c:v>
                </c:pt>
                <c:pt idx="39">
                  <c:v>13.41843893493814</c:v>
                </c:pt>
                <c:pt idx="40">
                  <c:v>13.08579611263936</c:v>
                </c:pt>
              </c:numCache>
            </c:numRef>
          </c:val>
          <c:smooth val="0"/>
        </c:ser>
        <c:ser>
          <c:idx val="9"/>
          <c:order val="9"/>
          <c:tx>
            <c:strRef>
              <c:f>'Total GHG Emissions'!$B$58</c:f>
              <c:strCache>
                <c:ptCount val="1"/>
                <c:pt idx="0">
                  <c:v>VMT Reduction Measures</c:v>
                </c:pt>
              </c:strCache>
            </c:strRef>
          </c:tx>
          <c:spPr>
            <a:ln w="12700"/>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Emissions'!$C$58:$AQ$58</c:f>
              <c:numCache>
                <c:formatCode>_ * #,##0.00_ ;_ * \-#,##0.00_ ;_ * ""\-""??_ ;_ @_ </c:formatCode>
                <c:ptCount val="41"/>
                <c:pt idx="0">
                  <c:v>46.18293077623565</c:v>
                </c:pt>
                <c:pt idx="1">
                  <c:v>44.7063899479204</c:v>
                </c:pt>
                <c:pt idx="2">
                  <c:v>42.58261053551905</c:v>
                </c:pt>
                <c:pt idx="3">
                  <c:v>43.679221121098</c:v>
                </c:pt>
                <c:pt idx="4">
                  <c:v>42.50364144112208</c:v>
                </c:pt>
                <c:pt idx="5">
                  <c:v>41.51150809112373</c:v>
                </c:pt>
                <c:pt idx="6">
                  <c:v>40.45068971519461</c:v>
                </c:pt>
                <c:pt idx="7">
                  <c:v>39.9634221431699</c:v>
                </c:pt>
                <c:pt idx="8">
                  <c:v>39.31107019851675</c:v>
                </c:pt>
                <c:pt idx="9">
                  <c:v>38.49598765939024</c:v>
                </c:pt>
                <c:pt idx="10">
                  <c:v>37.26590802935917</c:v>
                </c:pt>
                <c:pt idx="11">
                  <c:v>36.2678679743025</c:v>
                </c:pt>
                <c:pt idx="12">
                  <c:v>35.20280036362432</c:v>
                </c:pt>
                <c:pt idx="13">
                  <c:v>34.20912042058002</c:v>
                </c:pt>
                <c:pt idx="14">
                  <c:v>33.21822757478508</c:v>
                </c:pt>
                <c:pt idx="15">
                  <c:v>32.20913150415312</c:v>
                </c:pt>
                <c:pt idx="16">
                  <c:v>31.68161680241494</c:v>
                </c:pt>
                <c:pt idx="17">
                  <c:v>30.95858971873899</c:v>
                </c:pt>
                <c:pt idx="18">
                  <c:v>30.34945844461328</c:v>
                </c:pt>
                <c:pt idx="19">
                  <c:v>29.40077808184397</c:v>
                </c:pt>
                <c:pt idx="20">
                  <c:v>27.98875238500508</c:v>
                </c:pt>
                <c:pt idx="21">
                  <c:v>26.75715867651051</c:v>
                </c:pt>
                <c:pt idx="22">
                  <c:v>25.52208968187108</c:v>
                </c:pt>
                <c:pt idx="23">
                  <c:v>24.38512810733413</c:v>
                </c:pt>
                <c:pt idx="24">
                  <c:v>23.2374050401835</c:v>
                </c:pt>
                <c:pt idx="25">
                  <c:v>22.14783912439683</c:v>
                </c:pt>
                <c:pt idx="26">
                  <c:v>21.18531826271158</c:v>
                </c:pt>
                <c:pt idx="27">
                  <c:v>20.27468021450575</c:v>
                </c:pt>
                <c:pt idx="28">
                  <c:v>19.44279814404226</c:v>
                </c:pt>
                <c:pt idx="29">
                  <c:v>18.60123405368688</c:v>
                </c:pt>
                <c:pt idx="30">
                  <c:v>17.84025680894514</c:v>
                </c:pt>
                <c:pt idx="31">
                  <c:v>17.17197817988167</c:v>
                </c:pt>
                <c:pt idx="32">
                  <c:v>16.51701097912077</c:v>
                </c:pt>
                <c:pt idx="33">
                  <c:v>15.87901072081874</c:v>
                </c:pt>
                <c:pt idx="34">
                  <c:v>15.25109256577837</c:v>
                </c:pt>
                <c:pt idx="35">
                  <c:v>14.65421658221399</c:v>
                </c:pt>
                <c:pt idx="36">
                  <c:v>14.12636914365681</c:v>
                </c:pt>
                <c:pt idx="37">
                  <c:v>13.61460663969562</c:v>
                </c:pt>
                <c:pt idx="38">
                  <c:v>13.11215832322603</c:v>
                </c:pt>
                <c:pt idx="39">
                  <c:v>12.62959048111495</c:v>
                </c:pt>
                <c:pt idx="40">
                  <c:v>12.27141541102605</c:v>
                </c:pt>
              </c:numCache>
            </c:numRef>
          </c:val>
          <c:smooth val="0"/>
        </c:ser>
        <c:ser>
          <c:idx val="10"/>
          <c:order val="10"/>
          <c:tx>
            <c:strRef>
              <c:f>'Total GHG Emissions'!$B$59</c:f>
              <c:strCache>
                <c:ptCount val="1"/>
                <c:pt idx="0">
                  <c:v>35% Goal</c:v>
                </c:pt>
              </c:strCache>
            </c:strRef>
          </c:tx>
          <c:spPr>
            <a:ln w="19050">
              <a:noFill/>
              <a:prstDash val="sysDash"/>
            </a:ln>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Emissions'!$C$59:$AQ$59</c:f>
              <c:numCache>
                <c:formatCode>General</c:formatCode>
                <c:ptCount val="41"/>
                <c:pt idx="0">
                  <c:v>32.6192100448239</c:v>
                </c:pt>
                <c:pt idx="1">
                  <c:v>32.6192100448239</c:v>
                </c:pt>
                <c:pt idx="2">
                  <c:v>32.6192100448239</c:v>
                </c:pt>
                <c:pt idx="3">
                  <c:v>32.6192100448239</c:v>
                </c:pt>
                <c:pt idx="4">
                  <c:v>32.6192100448239</c:v>
                </c:pt>
                <c:pt idx="5">
                  <c:v>32.6192100448239</c:v>
                </c:pt>
                <c:pt idx="6">
                  <c:v>32.6192100448239</c:v>
                </c:pt>
                <c:pt idx="7">
                  <c:v>32.6192100448239</c:v>
                </c:pt>
                <c:pt idx="8">
                  <c:v>32.6192100448239</c:v>
                </c:pt>
                <c:pt idx="9">
                  <c:v>32.6192100448239</c:v>
                </c:pt>
                <c:pt idx="10">
                  <c:v>32.6192100448239</c:v>
                </c:pt>
                <c:pt idx="11">
                  <c:v>32.6192100448239</c:v>
                </c:pt>
                <c:pt idx="12">
                  <c:v>32.6192100448239</c:v>
                </c:pt>
                <c:pt idx="13">
                  <c:v>32.6192100448239</c:v>
                </c:pt>
                <c:pt idx="14">
                  <c:v>32.6192100448239</c:v>
                </c:pt>
                <c:pt idx="15">
                  <c:v>32.6192100448239</c:v>
                </c:pt>
                <c:pt idx="16">
                  <c:v>32.6192100448239</c:v>
                </c:pt>
                <c:pt idx="17">
                  <c:v>32.6192100448239</c:v>
                </c:pt>
                <c:pt idx="18">
                  <c:v>32.6192100448239</c:v>
                </c:pt>
                <c:pt idx="19">
                  <c:v>32.6192100448239</c:v>
                </c:pt>
                <c:pt idx="20">
                  <c:v>32.6192100448239</c:v>
                </c:pt>
                <c:pt idx="21">
                  <c:v>32.6192100448239</c:v>
                </c:pt>
                <c:pt idx="22">
                  <c:v>32.6192100448239</c:v>
                </c:pt>
                <c:pt idx="23">
                  <c:v>32.6192100448239</c:v>
                </c:pt>
                <c:pt idx="24">
                  <c:v>32.6192100448239</c:v>
                </c:pt>
                <c:pt idx="25">
                  <c:v>32.6192100448239</c:v>
                </c:pt>
                <c:pt idx="26">
                  <c:v>32.6192100448239</c:v>
                </c:pt>
                <c:pt idx="27">
                  <c:v>32.6192100448239</c:v>
                </c:pt>
                <c:pt idx="28">
                  <c:v>32.6192100448239</c:v>
                </c:pt>
                <c:pt idx="29">
                  <c:v>32.6192100448239</c:v>
                </c:pt>
                <c:pt idx="30">
                  <c:v>32.6192100448239</c:v>
                </c:pt>
                <c:pt idx="31">
                  <c:v>32.6192100448239</c:v>
                </c:pt>
                <c:pt idx="32">
                  <c:v>32.6192100448239</c:v>
                </c:pt>
                <c:pt idx="33">
                  <c:v>32.6192100448239</c:v>
                </c:pt>
                <c:pt idx="34">
                  <c:v>32.6192100448239</c:v>
                </c:pt>
                <c:pt idx="35">
                  <c:v>32.6192100448239</c:v>
                </c:pt>
                <c:pt idx="36">
                  <c:v>32.6192100448239</c:v>
                </c:pt>
                <c:pt idx="37">
                  <c:v>32.6192100448239</c:v>
                </c:pt>
                <c:pt idx="38">
                  <c:v>32.6192100448239</c:v>
                </c:pt>
                <c:pt idx="39">
                  <c:v>32.6192100448239</c:v>
                </c:pt>
                <c:pt idx="40">
                  <c:v>32.6192100448239</c:v>
                </c:pt>
              </c:numCache>
            </c:numRef>
          </c:val>
          <c:smooth val="0"/>
        </c:ser>
        <c:ser>
          <c:idx val="11"/>
          <c:order val="11"/>
          <c:tx>
            <c:strRef>
              <c:f>'Total GHG Emissions'!$B$60</c:f>
              <c:strCache>
                <c:ptCount val="1"/>
                <c:pt idx="0">
                  <c:v>45% Goal</c:v>
                </c:pt>
              </c:strCache>
            </c:strRef>
          </c:tx>
          <c:spPr>
            <a:ln w="19050">
              <a:noFill/>
              <a:prstDash val="sysDash"/>
            </a:ln>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Emissions'!$C$60:$AQ$60</c:f>
              <c:numCache>
                <c:formatCode>General</c:formatCode>
                <c:ptCount val="41"/>
                <c:pt idx="0">
                  <c:v>27.6008700379279</c:v>
                </c:pt>
                <c:pt idx="1">
                  <c:v>27.6008700379279</c:v>
                </c:pt>
                <c:pt idx="2">
                  <c:v>27.6008700379279</c:v>
                </c:pt>
                <c:pt idx="3">
                  <c:v>27.6008700379279</c:v>
                </c:pt>
                <c:pt idx="4">
                  <c:v>27.6008700379279</c:v>
                </c:pt>
                <c:pt idx="5">
                  <c:v>27.6008700379279</c:v>
                </c:pt>
                <c:pt idx="6">
                  <c:v>27.6008700379279</c:v>
                </c:pt>
                <c:pt idx="7">
                  <c:v>27.6008700379279</c:v>
                </c:pt>
                <c:pt idx="8">
                  <c:v>27.6008700379279</c:v>
                </c:pt>
                <c:pt idx="9">
                  <c:v>27.6008700379279</c:v>
                </c:pt>
                <c:pt idx="10">
                  <c:v>27.6008700379279</c:v>
                </c:pt>
                <c:pt idx="11">
                  <c:v>27.6008700379279</c:v>
                </c:pt>
                <c:pt idx="12">
                  <c:v>27.6008700379279</c:v>
                </c:pt>
                <c:pt idx="13">
                  <c:v>27.6008700379279</c:v>
                </c:pt>
                <c:pt idx="14">
                  <c:v>27.6008700379279</c:v>
                </c:pt>
                <c:pt idx="15">
                  <c:v>27.6008700379279</c:v>
                </c:pt>
                <c:pt idx="16">
                  <c:v>27.6008700379279</c:v>
                </c:pt>
                <c:pt idx="17">
                  <c:v>27.6008700379279</c:v>
                </c:pt>
                <c:pt idx="18">
                  <c:v>27.6008700379279</c:v>
                </c:pt>
                <c:pt idx="19">
                  <c:v>27.6008700379279</c:v>
                </c:pt>
                <c:pt idx="20">
                  <c:v>27.6008700379279</c:v>
                </c:pt>
                <c:pt idx="21">
                  <c:v>27.6008700379279</c:v>
                </c:pt>
                <c:pt idx="22">
                  <c:v>27.6008700379279</c:v>
                </c:pt>
                <c:pt idx="23">
                  <c:v>27.6008700379279</c:v>
                </c:pt>
                <c:pt idx="24">
                  <c:v>27.6008700379279</c:v>
                </c:pt>
                <c:pt idx="25">
                  <c:v>27.6008700379279</c:v>
                </c:pt>
                <c:pt idx="26">
                  <c:v>27.6008700379279</c:v>
                </c:pt>
                <c:pt idx="27">
                  <c:v>27.6008700379279</c:v>
                </c:pt>
                <c:pt idx="28">
                  <c:v>27.6008700379279</c:v>
                </c:pt>
                <c:pt idx="29">
                  <c:v>27.6008700379279</c:v>
                </c:pt>
                <c:pt idx="30">
                  <c:v>27.6008700379279</c:v>
                </c:pt>
                <c:pt idx="31">
                  <c:v>27.6008700379279</c:v>
                </c:pt>
                <c:pt idx="32">
                  <c:v>27.6008700379279</c:v>
                </c:pt>
                <c:pt idx="33">
                  <c:v>27.6008700379279</c:v>
                </c:pt>
                <c:pt idx="34">
                  <c:v>27.6008700379279</c:v>
                </c:pt>
                <c:pt idx="35">
                  <c:v>27.6008700379279</c:v>
                </c:pt>
                <c:pt idx="36">
                  <c:v>27.6008700379279</c:v>
                </c:pt>
                <c:pt idx="37">
                  <c:v>27.6008700379279</c:v>
                </c:pt>
                <c:pt idx="38">
                  <c:v>27.6008700379279</c:v>
                </c:pt>
                <c:pt idx="39">
                  <c:v>27.6008700379279</c:v>
                </c:pt>
                <c:pt idx="40">
                  <c:v>27.6008700379279</c:v>
                </c:pt>
              </c:numCache>
            </c:numRef>
          </c:val>
          <c:smooth val="0"/>
        </c:ser>
        <c:ser>
          <c:idx val="12"/>
          <c:order val="12"/>
          <c:tx>
            <c:strRef>
              <c:f>'Total GHG Emissions'!$B$61</c:f>
              <c:strCache>
                <c:ptCount val="1"/>
                <c:pt idx="0">
                  <c:v>55% Goal</c:v>
                </c:pt>
              </c:strCache>
            </c:strRef>
          </c:tx>
          <c:spPr>
            <a:ln w="19050">
              <a:noFill/>
              <a:prstDash val="sysDash"/>
            </a:ln>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Emissions'!$C$61:$AQ$61</c:f>
              <c:numCache>
                <c:formatCode>General</c:formatCode>
                <c:ptCount val="41"/>
                <c:pt idx="0">
                  <c:v>22.58253003103191</c:v>
                </c:pt>
                <c:pt idx="1">
                  <c:v>22.58253003103191</c:v>
                </c:pt>
                <c:pt idx="2">
                  <c:v>22.58253003103191</c:v>
                </c:pt>
                <c:pt idx="3">
                  <c:v>22.58253003103191</c:v>
                </c:pt>
                <c:pt idx="4">
                  <c:v>22.58253003103191</c:v>
                </c:pt>
                <c:pt idx="5">
                  <c:v>22.58253003103191</c:v>
                </c:pt>
                <c:pt idx="6">
                  <c:v>22.58253003103191</c:v>
                </c:pt>
                <c:pt idx="7">
                  <c:v>22.58253003103191</c:v>
                </c:pt>
                <c:pt idx="8">
                  <c:v>22.58253003103191</c:v>
                </c:pt>
                <c:pt idx="9">
                  <c:v>22.58253003103191</c:v>
                </c:pt>
                <c:pt idx="10">
                  <c:v>22.58253003103191</c:v>
                </c:pt>
                <c:pt idx="11">
                  <c:v>22.58253003103191</c:v>
                </c:pt>
                <c:pt idx="12">
                  <c:v>22.58253003103191</c:v>
                </c:pt>
                <c:pt idx="13">
                  <c:v>22.58253003103191</c:v>
                </c:pt>
                <c:pt idx="14">
                  <c:v>22.58253003103191</c:v>
                </c:pt>
                <c:pt idx="15">
                  <c:v>22.58253003103191</c:v>
                </c:pt>
                <c:pt idx="16">
                  <c:v>22.58253003103191</c:v>
                </c:pt>
                <c:pt idx="17">
                  <c:v>22.58253003103191</c:v>
                </c:pt>
                <c:pt idx="18">
                  <c:v>22.58253003103191</c:v>
                </c:pt>
                <c:pt idx="19">
                  <c:v>22.58253003103191</c:v>
                </c:pt>
                <c:pt idx="20">
                  <c:v>22.58253003103191</c:v>
                </c:pt>
                <c:pt idx="21">
                  <c:v>22.58253003103191</c:v>
                </c:pt>
                <c:pt idx="22">
                  <c:v>22.58253003103191</c:v>
                </c:pt>
                <c:pt idx="23">
                  <c:v>22.58253003103191</c:v>
                </c:pt>
                <c:pt idx="24">
                  <c:v>22.58253003103191</c:v>
                </c:pt>
                <c:pt idx="25">
                  <c:v>22.58253003103191</c:v>
                </c:pt>
                <c:pt idx="26">
                  <c:v>22.58253003103191</c:v>
                </c:pt>
                <c:pt idx="27">
                  <c:v>22.58253003103191</c:v>
                </c:pt>
                <c:pt idx="28">
                  <c:v>22.58253003103191</c:v>
                </c:pt>
                <c:pt idx="29">
                  <c:v>22.58253003103191</c:v>
                </c:pt>
                <c:pt idx="30">
                  <c:v>22.58253003103191</c:v>
                </c:pt>
                <c:pt idx="31">
                  <c:v>22.58253003103191</c:v>
                </c:pt>
                <c:pt idx="32">
                  <c:v>22.58253003103191</c:v>
                </c:pt>
                <c:pt idx="33">
                  <c:v>22.58253003103191</c:v>
                </c:pt>
                <c:pt idx="34">
                  <c:v>22.58253003103191</c:v>
                </c:pt>
                <c:pt idx="35">
                  <c:v>22.58253003103191</c:v>
                </c:pt>
                <c:pt idx="36">
                  <c:v>22.58253003103191</c:v>
                </c:pt>
                <c:pt idx="37">
                  <c:v>22.58253003103191</c:v>
                </c:pt>
                <c:pt idx="38">
                  <c:v>22.58253003103191</c:v>
                </c:pt>
                <c:pt idx="39">
                  <c:v>22.58253003103191</c:v>
                </c:pt>
                <c:pt idx="40">
                  <c:v>22.58253003103191</c:v>
                </c:pt>
              </c:numCache>
            </c:numRef>
          </c:val>
          <c:smooth val="0"/>
        </c:ser>
        <c:ser>
          <c:idx val="13"/>
          <c:order val="13"/>
          <c:tx>
            <c:strRef>
              <c:f>'Total GHG Emissions'!$B$62</c:f>
              <c:strCache>
                <c:ptCount val="1"/>
                <c:pt idx="0">
                  <c:v>2050 Goal</c:v>
                </c:pt>
              </c:strCache>
            </c:strRef>
          </c:tx>
          <c:spPr>
            <a:ln w="12700">
              <a:solidFill>
                <a:schemeClr val="accent3"/>
              </a:solidFill>
              <a:prstDash val="lgDash"/>
            </a:ln>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Emissions'!$C$62:$AQ$62</c:f>
              <c:numCache>
                <c:formatCode>General</c:formatCode>
                <c:ptCount val="41"/>
                <c:pt idx="0">
                  <c:v>10.03668001379197</c:v>
                </c:pt>
                <c:pt idx="1">
                  <c:v>10.03668001379197</c:v>
                </c:pt>
                <c:pt idx="2">
                  <c:v>10.03668001379197</c:v>
                </c:pt>
                <c:pt idx="3">
                  <c:v>10.03668001379197</c:v>
                </c:pt>
                <c:pt idx="4">
                  <c:v>10.03668001379197</c:v>
                </c:pt>
                <c:pt idx="5">
                  <c:v>10.03668001379197</c:v>
                </c:pt>
                <c:pt idx="6">
                  <c:v>10.03668001379197</c:v>
                </c:pt>
                <c:pt idx="7">
                  <c:v>10.03668001379197</c:v>
                </c:pt>
                <c:pt idx="8">
                  <c:v>10.03668001379197</c:v>
                </c:pt>
                <c:pt idx="9">
                  <c:v>10.03668001379197</c:v>
                </c:pt>
                <c:pt idx="10">
                  <c:v>10.03668001379197</c:v>
                </c:pt>
                <c:pt idx="11">
                  <c:v>10.03668001379197</c:v>
                </c:pt>
                <c:pt idx="12">
                  <c:v>10.03668001379197</c:v>
                </c:pt>
                <c:pt idx="13">
                  <c:v>10.03668001379197</c:v>
                </c:pt>
                <c:pt idx="14">
                  <c:v>10.03668001379197</c:v>
                </c:pt>
                <c:pt idx="15">
                  <c:v>10.03668001379197</c:v>
                </c:pt>
                <c:pt idx="16">
                  <c:v>10.03668001379197</c:v>
                </c:pt>
                <c:pt idx="17">
                  <c:v>10.03668001379197</c:v>
                </c:pt>
                <c:pt idx="18">
                  <c:v>10.03668001379197</c:v>
                </c:pt>
                <c:pt idx="19">
                  <c:v>10.03668001379197</c:v>
                </c:pt>
                <c:pt idx="20">
                  <c:v>10.03668001379197</c:v>
                </c:pt>
                <c:pt idx="21">
                  <c:v>10.03668001379197</c:v>
                </c:pt>
                <c:pt idx="22">
                  <c:v>10.03668001379197</c:v>
                </c:pt>
                <c:pt idx="23">
                  <c:v>10.03668001379197</c:v>
                </c:pt>
                <c:pt idx="24">
                  <c:v>10.03668001379197</c:v>
                </c:pt>
                <c:pt idx="25">
                  <c:v>10.03668001379197</c:v>
                </c:pt>
                <c:pt idx="26">
                  <c:v>10.03668001379197</c:v>
                </c:pt>
                <c:pt idx="27">
                  <c:v>10.03668001379197</c:v>
                </c:pt>
                <c:pt idx="28">
                  <c:v>10.03668001379197</c:v>
                </c:pt>
                <c:pt idx="29">
                  <c:v>10.03668001379197</c:v>
                </c:pt>
                <c:pt idx="30">
                  <c:v>10.03668001379197</c:v>
                </c:pt>
                <c:pt idx="31">
                  <c:v>10.03668001379197</c:v>
                </c:pt>
                <c:pt idx="32">
                  <c:v>10.03668001379197</c:v>
                </c:pt>
                <c:pt idx="33">
                  <c:v>10.03668001379197</c:v>
                </c:pt>
                <c:pt idx="34">
                  <c:v>10.03668001379197</c:v>
                </c:pt>
                <c:pt idx="35">
                  <c:v>10.03668001379197</c:v>
                </c:pt>
                <c:pt idx="36">
                  <c:v>10.03668001379197</c:v>
                </c:pt>
                <c:pt idx="37">
                  <c:v>10.03668001379197</c:v>
                </c:pt>
                <c:pt idx="38">
                  <c:v>10.03668001379197</c:v>
                </c:pt>
                <c:pt idx="39">
                  <c:v>10.03668001379197</c:v>
                </c:pt>
                <c:pt idx="40">
                  <c:v>10.03668001379197</c:v>
                </c:pt>
              </c:numCache>
            </c:numRef>
          </c:val>
          <c:smooth val="0"/>
        </c:ser>
        <c:ser>
          <c:idx val="14"/>
          <c:order val="14"/>
          <c:tx>
            <c:strRef>
              <c:f>'Total GHG Emissions'!$B$63</c:f>
              <c:strCache>
                <c:ptCount val="1"/>
                <c:pt idx="0">
                  <c:v>2020 Goal</c:v>
                </c:pt>
              </c:strCache>
            </c:strRef>
          </c:tx>
          <c:spPr>
            <a:ln w="19050">
              <a:noFill/>
              <a:prstDash val="sysDash"/>
            </a:ln>
          </c:spPr>
          <c:marker>
            <c:symbol val="none"/>
          </c:marker>
          <c:cat>
            <c:numRef>
              <c:f>'Total GHG Emissions'!$C$48:$AQ$48</c:f>
              <c:numCache>
                <c:formatCode>General</c:formatCode>
                <c:ptCount val="41"/>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pt idx="14">
                  <c:v>2024.0</c:v>
                </c:pt>
                <c:pt idx="15">
                  <c:v>2025.0</c:v>
                </c:pt>
                <c:pt idx="16">
                  <c:v>2026.0</c:v>
                </c:pt>
                <c:pt idx="17">
                  <c:v>2027.0</c:v>
                </c:pt>
                <c:pt idx="18">
                  <c:v>2028.0</c:v>
                </c:pt>
                <c:pt idx="19">
                  <c:v>2029.0</c:v>
                </c:pt>
                <c:pt idx="20">
                  <c:v>2030.0</c:v>
                </c:pt>
                <c:pt idx="21">
                  <c:v>2031.0</c:v>
                </c:pt>
                <c:pt idx="22">
                  <c:v>2032.0</c:v>
                </c:pt>
                <c:pt idx="23">
                  <c:v>2033.0</c:v>
                </c:pt>
                <c:pt idx="24">
                  <c:v>2034.0</c:v>
                </c:pt>
                <c:pt idx="25">
                  <c:v>2035.0</c:v>
                </c:pt>
                <c:pt idx="26">
                  <c:v>2036.0</c:v>
                </c:pt>
                <c:pt idx="27">
                  <c:v>2037.0</c:v>
                </c:pt>
                <c:pt idx="28">
                  <c:v>2038.0</c:v>
                </c:pt>
                <c:pt idx="29">
                  <c:v>2039.0</c:v>
                </c:pt>
                <c:pt idx="30">
                  <c:v>2040.0</c:v>
                </c:pt>
                <c:pt idx="31">
                  <c:v>2041.0</c:v>
                </c:pt>
                <c:pt idx="32">
                  <c:v>2042.0</c:v>
                </c:pt>
                <c:pt idx="33">
                  <c:v>2043.0</c:v>
                </c:pt>
                <c:pt idx="34">
                  <c:v>2044.0</c:v>
                </c:pt>
                <c:pt idx="35">
                  <c:v>2045.0</c:v>
                </c:pt>
                <c:pt idx="36">
                  <c:v>2046.0</c:v>
                </c:pt>
                <c:pt idx="37">
                  <c:v>2047.0</c:v>
                </c:pt>
                <c:pt idx="38">
                  <c:v>2048.0</c:v>
                </c:pt>
                <c:pt idx="39">
                  <c:v>2049.0</c:v>
                </c:pt>
                <c:pt idx="40">
                  <c:v>2050.0</c:v>
                </c:pt>
              </c:numCache>
            </c:numRef>
          </c:cat>
          <c:val>
            <c:numRef>
              <c:f>'Total GHG Emissions'!$C$63:$AQ$63</c:f>
              <c:numCache>
                <c:formatCode>General</c:formatCode>
                <c:ptCount val="41"/>
                <c:pt idx="0">
                  <c:v>40.24488894920086</c:v>
                </c:pt>
                <c:pt idx="1">
                  <c:v>40.24488894920086</c:v>
                </c:pt>
                <c:pt idx="2">
                  <c:v>40.24488894920086</c:v>
                </c:pt>
                <c:pt idx="3">
                  <c:v>40.24488894920086</c:v>
                </c:pt>
                <c:pt idx="4">
                  <c:v>40.24488894920086</c:v>
                </c:pt>
                <c:pt idx="5">
                  <c:v>40.24488894920086</c:v>
                </c:pt>
                <c:pt idx="6">
                  <c:v>40.24488894920086</c:v>
                </c:pt>
                <c:pt idx="7">
                  <c:v>40.24488894920086</c:v>
                </c:pt>
                <c:pt idx="8">
                  <c:v>40.24488894920086</c:v>
                </c:pt>
                <c:pt idx="9">
                  <c:v>40.24488894920086</c:v>
                </c:pt>
                <c:pt idx="10">
                  <c:v>40.24488894920086</c:v>
                </c:pt>
                <c:pt idx="11">
                  <c:v>40.24488894920086</c:v>
                </c:pt>
                <c:pt idx="12">
                  <c:v>40.24488894920086</c:v>
                </c:pt>
                <c:pt idx="13">
                  <c:v>40.24488894920086</c:v>
                </c:pt>
                <c:pt idx="14">
                  <c:v>40.24488894920086</c:v>
                </c:pt>
                <c:pt idx="15">
                  <c:v>40.24488894920086</c:v>
                </c:pt>
                <c:pt idx="16">
                  <c:v>40.24488894920086</c:v>
                </c:pt>
                <c:pt idx="17">
                  <c:v>40.24488894920086</c:v>
                </c:pt>
                <c:pt idx="18">
                  <c:v>40.24488894920086</c:v>
                </c:pt>
                <c:pt idx="19">
                  <c:v>40.24488894920086</c:v>
                </c:pt>
                <c:pt idx="20">
                  <c:v>40.24488894920086</c:v>
                </c:pt>
                <c:pt idx="21">
                  <c:v>40.24488894920086</c:v>
                </c:pt>
                <c:pt idx="22">
                  <c:v>40.24488894920086</c:v>
                </c:pt>
                <c:pt idx="23">
                  <c:v>40.24488894920086</c:v>
                </c:pt>
                <c:pt idx="24">
                  <c:v>40.24488894920086</c:v>
                </c:pt>
                <c:pt idx="25">
                  <c:v>40.24488894920086</c:v>
                </c:pt>
                <c:pt idx="26">
                  <c:v>40.24488894920086</c:v>
                </c:pt>
                <c:pt idx="27">
                  <c:v>40.24488894920086</c:v>
                </c:pt>
                <c:pt idx="28">
                  <c:v>40.24488894920086</c:v>
                </c:pt>
                <c:pt idx="29">
                  <c:v>40.24488894920086</c:v>
                </c:pt>
                <c:pt idx="30">
                  <c:v>40.24488894920086</c:v>
                </c:pt>
                <c:pt idx="31">
                  <c:v>40.24488894920086</c:v>
                </c:pt>
                <c:pt idx="32">
                  <c:v>40.24488894920086</c:v>
                </c:pt>
                <c:pt idx="33">
                  <c:v>40.24488894920086</c:v>
                </c:pt>
                <c:pt idx="34">
                  <c:v>40.24488894920086</c:v>
                </c:pt>
                <c:pt idx="35">
                  <c:v>40.24488894920086</c:v>
                </c:pt>
                <c:pt idx="36">
                  <c:v>40.24488894920086</c:v>
                </c:pt>
                <c:pt idx="37">
                  <c:v>40.24488894920086</c:v>
                </c:pt>
                <c:pt idx="38">
                  <c:v>40.24488894920086</c:v>
                </c:pt>
                <c:pt idx="39">
                  <c:v>40.24488894920086</c:v>
                </c:pt>
                <c:pt idx="40">
                  <c:v>40.24488894920086</c:v>
                </c:pt>
              </c:numCache>
            </c:numRef>
          </c:val>
          <c:smooth val="0"/>
        </c:ser>
        <c:dLbls>
          <c:showLegendKey val="0"/>
          <c:showVal val="0"/>
          <c:showCatName val="0"/>
          <c:showSerName val="0"/>
          <c:showPercent val="0"/>
          <c:showBubbleSize val="0"/>
        </c:dLbls>
        <c:marker val="1"/>
        <c:smooth val="0"/>
        <c:axId val="-2073430968"/>
        <c:axId val="-2073427944"/>
      </c:lineChart>
      <c:catAx>
        <c:axId val="-2073430968"/>
        <c:scaling>
          <c:orientation val="minMax"/>
        </c:scaling>
        <c:delete val="0"/>
        <c:axPos val="b"/>
        <c:majorGridlines>
          <c:spPr>
            <a:ln w="25400">
              <a:noFill/>
              <a:prstDash val="solid"/>
            </a:ln>
          </c:spPr>
        </c:majorGridlines>
        <c:numFmt formatCode="General" sourceLinked="1"/>
        <c:majorTickMark val="cross"/>
        <c:minorTickMark val="none"/>
        <c:tickLblPos val="nextTo"/>
        <c:spPr>
          <a:ln/>
        </c:spPr>
        <c:txPr>
          <a:bodyPr rot="-3600000"/>
          <a:lstStyle/>
          <a:p>
            <a:pPr>
              <a:defRPr b="0">
                <a:solidFill>
                  <a:schemeClr val="bg1">
                    <a:lumMod val="65000"/>
                  </a:schemeClr>
                </a:solidFill>
              </a:defRPr>
            </a:pPr>
            <a:endParaRPr lang="en-US"/>
          </a:p>
        </c:txPr>
        <c:crossAx val="-2073427944"/>
        <c:crosses val="autoZero"/>
        <c:auto val="1"/>
        <c:lblAlgn val="ctr"/>
        <c:lblOffset val="100"/>
        <c:tickLblSkip val="5"/>
        <c:tickMarkSkip val="10"/>
        <c:noMultiLvlLbl val="0"/>
      </c:catAx>
      <c:valAx>
        <c:axId val="-2073427944"/>
        <c:scaling>
          <c:orientation val="minMax"/>
        </c:scaling>
        <c:delete val="0"/>
        <c:axPos val="l"/>
        <c:majorGridlines>
          <c:spPr>
            <a:ln w="6350">
              <a:noFill/>
              <a:prstDash val="solid"/>
            </a:ln>
          </c:spPr>
        </c:majorGridlines>
        <c:title>
          <c:tx>
            <c:rich>
              <a:bodyPr rot="-5400000" vert="horz"/>
              <a:lstStyle/>
              <a:p>
                <a:pPr>
                  <a:defRPr b="0">
                    <a:solidFill>
                      <a:schemeClr val="bg1">
                        <a:lumMod val="65000"/>
                      </a:schemeClr>
                    </a:solidFill>
                  </a:defRPr>
                </a:pPr>
                <a:r>
                  <a:rPr lang="en-US" b="0">
                    <a:solidFill>
                      <a:schemeClr val="bg1">
                        <a:lumMod val="65000"/>
                      </a:schemeClr>
                    </a:solidFill>
                  </a:rPr>
                  <a:t>Million Metric Tons CO2e</a:t>
                </a:r>
              </a:p>
            </c:rich>
          </c:tx>
          <c:layout/>
          <c:overlay val="0"/>
        </c:title>
        <c:numFmt formatCode="#,##0" sourceLinked="0"/>
        <c:majorTickMark val="cross"/>
        <c:minorTickMark val="none"/>
        <c:tickLblPos val="nextTo"/>
        <c:spPr>
          <a:ln w="6350">
            <a:solidFill>
              <a:schemeClr val="tx1">
                <a:tint val="75000"/>
                <a:shade val="95000"/>
                <a:satMod val="105000"/>
              </a:schemeClr>
            </a:solidFill>
          </a:ln>
        </c:spPr>
        <c:txPr>
          <a:bodyPr/>
          <a:lstStyle/>
          <a:p>
            <a:pPr>
              <a:defRPr b="0">
                <a:solidFill>
                  <a:schemeClr val="bg1">
                    <a:lumMod val="65000"/>
                  </a:schemeClr>
                </a:solidFill>
              </a:defRPr>
            </a:pPr>
            <a:endParaRPr lang="en-US"/>
          </a:p>
        </c:txPr>
        <c:crossAx val="-2073430968"/>
        <c:crosses val="autoZero"/>
        <c:crossBetween val="midCat"/>
      </c:valAx>
      <c:spPr>
        <a:noFill/>
        <a:ln>
          <a:noFill/>
        </a:ln>
      </c:spPr>
    </c:plotArea>
    <c:legend>
      <c:legendPos val="r"/>
      <c:legendEntry>
        <c:idx val="10"/>
        <c:delete val="1"/>
      </c:legendEntry>
      <c:legendEntry>
        <c:idx val="11"/>
        <c:delete val="1"/>
      </c:legendEntry>
      <c:legendEntry>
        <c:idx val="12"/>
        <c:delete val="1"/>
      </c:legendEntry>
      <c:legendEntry>
        <c:idx val="13"/>
        <c:delete val="1"/>
      </c:legendEntry>
      <c:legendEntry>
        <c:idx val="14"/>
        <c:delete val="1"/>
      </c:legendEntry>
      <c:layout>
        <c:manualLayout>
          <c:xMode val="edge"/>
          <c:yMode val="edge"/>
          <c:x val="0.79296684112252"/>
          <c:y val="0.220755313472121"/>
          <c:w val="0.197988501415394"/>
          <c:h val="0.622589048978022"/>
        </c:manualLayout>
      </c:layout>
      <c:overlay val="0"/>
      <c:txPr>
        <a:bodyPr/>
        <a:lstStyle/>
        <a:p>
          <a:pPr>
            <a:defRPr sz="1100" b="0"/>
          </a:pPr>
          <a:endParaRPr lang="en-US"/>
        </a:p>
      </c:txPr>
    </c:legend>
    <c:plotVisOnly val="1"/>
    <c:dispBlanksAs val="gap"/>
    <c:showDLblsOverMax val="0"/>
  </c:chart>
  <c:spPr>
    <a:solidFill>
      <a:schemeClr val="bg1"/>
    </a:solidFill>
  </c:spPr>
  <c:txPr>
    <a:bodyPr/>
    <a:lstStyle/>
    <a:p>
      <a:pPr>
        <a:defRPr sz="1200" b="1"/>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0B2AC-113F-46FC-9E0B-7B0AF8D1FAD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C7038C4-2571-474F-AF15-746349815C0A}">
      <dgm:prSet phldrT="[Text]"/>
      <dgm:spPr>
        <a:solidFill>
          <a:schemeClr val="tx1"/>
        </a:solidFill>
        <a:ln>
          <a:noFill/>
        </a:ln>
      </dgm:spPr>
      <dgm:t>
        <a:bodyPr/>
        <a:lstStyle/>
        <a:p>
          <a:r>
            <a:rPr lang="en-US" dirty="0" smtClean="0">
              <a:latin typeface="+mj-lt"/>
            </a:rPr>
            <a:t>Reaffirmation of GHG reduction targets</a:t>
          </a:r>
          <a:endParaRPr lang="en-US" dirty="0">
            <a:latin typeface="+mj-lt"/>
          </a:endParaRPr>
        </a:p>
      </dgm:t>
    </dgm:pt>
    <dgm:pt modelId="{A788C199-4E3D-44ED-9D08-94CBD7C86704}" type="parTrans" cxnId="{E42E9DA4-990A-45E5-9C2D-44122E292192}">
      <dgm:prSet/>
      <dgm:spPr/>
      <dgm:t>
        <a:bodyPr/>
        <a:lstStyle/>
        <a:p>
          <a:endParaRPr lang="en-US"/>
        </a:p>
      </dgm:t>
    </dgm:pt>
    <dgm:pt modelId="{9DF7C72D-5BAF-412C-9ACC-11930BEE0D4B}" type="sibTrans" cxnId="{E42E9DA4-990A-45E5-9C2D-44122E292192}">
      <dgm:prSet/>
      <dgm:spPr/>
      <dgm:t>
        <a:bodyPr/>
        <a:lstStyle/>
        <a:p>
          <a:endParaRPr lang="en-US"/>
        </a:p>
      </dgm:t>
    </dgm:pt>
    <dgm:pt modelId="{731A73DF-6F60-437D-9A17-300946A94B61}">
      <dgm:prSet phldrT="[Text]" custT="1"/>
      <dgm:spPr>
        <a:solidFill>
          <a:schemeClr val="accent5">
            <a:lumMod val="60000"/>
            <a:lumOff val="40000"/>
            <a:alpha val="90000"/>
          </a:schemeClr>
        </a:solidFill>
        <a:ln>
          <a:noFill/>
        </a:ln>
      </dgm:spPr>
      <dgm:t>
        <a:bodyPr/>
        <a:lstStyle/>
        <a:p>
          <a:pPr>
            <a:lnSpc>
              <a:spcPct val="100000"/>
            </a:lnSpc>
            <a:spcAft>
              <a:spcPts val="1200"/>
            </a:spcAft>
          </a:pPr>
          <a:r>
            <a:rPr lang="en-US" sz="1800" b="0" i="0" u="none" dirty="0" smtClean="0">
              <a:solidFill>
                <a:schemeClr val="tx1"/>
              </a:solidFill>
              <a:latin typeface="Calibri" pitchFamily="34" charset="0"/>
              <a:cs typeface="Calibri" pitchFamily="34" charset="0"/>
            </a:rPr>
            <a:t>10% below 1990 levels by 2020</a:t>
          </a:r>
          <a:endParaRPr lang="en-US" sz="1800" u="none" dirty="0">
            <a:solidFill>
              <a:schemeClr val="tx1"/>
            </a:solidFill>
            <a:latin typeface="Calibri" pitchFamily="34" charset="0"/>
            <a:cs typeface="Calibri" pitchFamily="34" charset="0"/>
          </a:endParaRPr>
        </a:p>
      </dgm:t>
    </dgm:pt>
    <dgm:pt modelId="{CB8F5B1D-86DD-41E1-BD43-65D35658DAF8}" type="parTrans" cxnId="{C3D50211-BE4E-429B-AF2E-4A35645EF766}">
      <dgm:prSet/>
      <dgm:spPr/>
      <dgm:t>
        <a:bodyPr/>
        <a:lstStyle/>
        <a:p>
          <a:endParaRPr lang="en-US"/>
        </a:p>
      </dgm:t>
    </dgm:pt>
    <dgm:pt modelId="{EC372E7C-2B91-428A-8534-47B2277E3C6A}" type="sibTrans" cxnId="{C3D50211-BE4E-429B-AF2E-4A35645EF766}">
      <dgm:prSet/>
      <dgm:spPr/>
      <dgm:t>
        <a:bodyPr/>
        <a:lstStyle/>
        <a:p>
          <a:endParaRPr lang="en-US"/>
        </a:p>
      </dgm:t>
    </dgm:pt>
    <dgm:pt modelId="{E28D529C-2A34-4358-B834-AA489E9F60FF}">
      <dgm:prSet phldrT="[Text]"/>
      <dgm:spPr>
        <a:solidFill>
          <a:schemeClr val="tx1"/>
        </a:solidFill>
        <a:ln>
          <a:noFill/>
        </a:ln>
      </dgm:spPr>
      <dgm:t>
        <a:bodyPr/>
        <a:lstStyle/>
        <a:p>
          <a:r>
            <a:rPr lang="en-US" dirty="0" smtClean="0">
              <a:latin typeface="+mj-lt"/>
            </a:rPr>
            <a:t>Climate Action Planning</a:t>
          </a:r>
          <a:endParaRPr lang="en-US" dirty="0">
            <a:latin typeface="+mj-lt"/>
          </a:endParaRPr>
        </a:p>
      </dgm:t>
    </dgm:pt>
    <dgm:pt modelId="{0BE85099-AD19-4CA5-BDCE-13017B320DD7}" type="parTrans" cxnId="{0D9BBE3F-14A3-4EB4-B145-D3809DFDD4F6}">
      <dgm:prSet/>
      <dgm:spPr/>
      <dgm:t>
        <a:bodyPr/>
        <a:lstStyle/>
        <a:p>
          <a:endParaRPr lang="en-US"/>
        </a:p>
      </dgm:t>
    </dgm:pt>
    <dgm:pt modelId="{B3EE8B14-4C89-4E48-AD6D-DBB95AD45835}" type="sibTrans" cxnId="{0D9BBE3F-14A3-4EB4-B145-D3809DFDD4F6}">
      <dgm:prSet/>
      <dgm:spPr/>
      <dgm:t>
        <a:bodyPr/>
        <a:lstStyle/>
        <a:p>
          <a:endParaRPr lang="en-US"/>
        </a:p>
      </dgm:t>
    </dgm:pt>
    <dgm:pt modelId="{08ABD520-B665-4F9A-A75A-07897E779602}">
      <dgm:prSet phldrT="[Text]" custT="1"/>
      <dgm:spPr>
        <a:solidFill>
          <a:schemeClr val="accent5">
            <a:lumMod val="75000"/>
            <a:alpha val="90000"/>
          </a:schemeClr>
        </a:solidFill>
        <a:ln>
          <a:noFill/>
        </a:ln>
      </dgm:spPr>
      <dgm:t>
        <a:bodyPr/>
        <a:lstStyle/>
        <a:p>
          <a:pPr>
            <a:lnSpc>
              <a:spcPct val="100000"/>
            </a:lnSpc>
            <a:spcAft>
              <a:spcPts val="1200"/>
            </a:spcAft>
          </a:pPr>
          <a:r>
            <a:rPr lang="en-US" sz="1800" dirty="0" smtClean="0">
              <a:latin typeface="Calibri" pitchFamily="34" charset="0"/>
              <a:cs typeface="Calibri" pitchFamily="34" charset="0"/>
            </a:rPr>
            <a:t>Framework for monitoring and reporting progress to meet mandated targets</a:t>
          </a:r>
          <a:endParaRPr lang="en-US" sz="1800" dirty="0">
            <a:latin typeface="Calibri" pitchFamily="34" charset="0"/>
            <a:cs typeface="Calibri" pitchFamily="34" charset="0"/>
          </a:endParaRPr>
        </a:p>
      </dgm:t>
    </dgm:pt>
    <dgm:pt modelId="{6615EDC0-1DCF-403F-A497-A78FB89BAA31}" type="parTrans" cxnId="{11CD87DF-9E84-4CEA-945E-8A52D91F0179}">
      <dgm:prSet/>
      <dgm:spPr/>
      <dgm:t>
        <a:bodyPr/>
        <a:lstStyle/>
        <a:p>
          <a:endParaRPr lang="en-US"/>
        </a:p>
      </dgm:t>
    </dgm:pt>
    <dgm:pt modelId="{0E4EE831-077F-4660-A652-17E840AA124D}" type="sibTrans" cxnId="{11CD87DF-9E84-4CEA-945E-8A52D91F0179}">
      <dgm:prSet/>
      <dgm:spPr/>
      <dgm:t>
        <a:bodyPr/>
        <a:lstStyle/>
        <a:p>
          <a:endParaRPr lang="en-US"/>
        </a:p>
      </dgm:t>
    </dgm:pt>
    <dgm:pt modelId="{9485C646-B501-4175-A085-C018F7690F57}">
      <dgm:prSet phldrT="[Text]"/>
      <dgm:spPr>
        <a:solidFill>
          <a:schemeClr val="tx1"/>
        </a:solidFill>
        <a:ln>
          <a:noFill/>
        </a:ln>
      </dgm:spPr>
      <dgm:t>
        <a:bodyPr/>
        <a:lstStyle/>
        <a:p>
          <a:r>
            <a:rPr lang="en-US" dirty="0" smtClean="0">
              <a:latin typeface="+mj-lt"/>
            </a:rPr>
            <a:t>Regional Greenhouse Gas Emissions Initiative</a:t>
          </a:r>
          <a:endParaRPr lang="en-US" dirty="0">
            <a:latin typeface="+mj-lt"/>
          </a:endParaRPr>
        </a:p>
      </dgm:t>
    </dgm:pt>
    <dgm:pt modelId="{1CB92AA3-2230-40D4-8095-455537DD5E46}" type="parTrans" cxnId="{7E6CA866-1374-40F9-8EC3-88E7A9E1B3AC}">
      <dgm:prSet/>
      <dgm:spPr/>
      <dgm:t>
        <a:bodyPr/>
        <a:lstStyle/>
        <a:p>
          <a:endParaRPr lang="en-US"/>
        </a:p>
      </dgm:t>
    </dgm:pt>
    <dgm:pt modelId="{449FA722-95DA-47FF-BF2D-2B6E2FE9C2B0}" type="sibTrans" cxnId="{7E6CA866-1374-40F9-8EC3-88E7A9E1B3AC}">
      <dgm:prSet/>
      <dgm:spPr/>
      <dgm:t>
        <a:bodyPr/>
        <a:lstStyle/>
        <a:p>
          <a:endParaRPr lang="en-US"/>
        </a:p>
      </dgm:t>
    </dgm:pt>
    <dgm:pt modelId="{CB2EFDD2-9ED3-4511-9377-4440DC927161}">
      <dgm:prSet phldrT="[Text]" custT="1"/>
      <dgm:spPr>
        <a:solidFill>
          <a:schemeClr val="accent5">
            <a:lumMod val="50000"/>
            <a:alpha val="90000"/>
          </a:schemeClr>
        </a:solidFill>
        <a:ln>
          <a:noFill/>
        </a:ln>
      </dgm:spPr>
      <dgm:t>
        <a:bodyPr/>
        <a:lstStyle/>
        <a:p>
          <a:r>
            <a:rPr lang="en-US" sz="1800" dirty="0" smtClean="0">
              <a:latin typeface="Calibri" pitchFamily="34" charset="0"/>
              <a:cs typeface="Calibri" pitchFamily="34" charset="0"/>
            </a:rPr>
            <a:t>Implement CT’s participation in </a:t>
          </a:r>
          <a:r>
            <a:rPr lang="en-US" sz="1800" dirty="0" smtClean="0">
              <a:solidFill>
                <a:schemeClr val="bg2">
                  <a:lumMod val="90000"/>
                </a:schemeClr>
              </a:solidFill>
              <a:latin typeface="Calibri" pitchFamily="34" charset="0"/>
              <a:cs typeface="Calibri" pitchFamily="34" charset="0"/>
            </a:rPr>
            <a:t> </a:t>
          </a:r>
          <a:r>
            <a:rPr lang="en-US" sz="1800" b="1" dirty="0" smtClean="0">
              <a:solidFill>
                <a:schemeClr val="tx1"/>
              </a:solidFill>
              <a:latin typeface="Calibri" pitchFamily="34" charset="0"/>
              <a:cs typeface="Calibri" pitchFamily="34" charset="0"/>
            </a:rPr>
            <a:t>RGGI</a:t>
          </a:r>
          <a:r>
            <a:rPr lang="en-US" sz="1800" dirty="0" smtClean="0">
              <a:solidFill>
                <a:schemeClr val="tx1"/>
              </a:solidFill>
              <a:latin typeface="Calibri" pitchFamily="34" charset="0"/>
              <a:cs typeface="Calibri" pitchFamily="34" charset="0"/>
            </a:rPr>
            <a:t>, </a:t>
          </a:r>
          <a:r>
            <a:rPr lang="en-US" sz="1800" dirty="0" smtClean="0">
              <a:latin typeface="Calibri" pitchFamily="34" charset="0"/>
              <a:cs typeface="Calibri" pitchFamily="34" charset="0"/>
            </a:rPr>
            <a:t>nation’s first market-based regulatory program to reduce GHG emissions</a:t>
          </a:r>
          <a:endParaRPr lang="en-US" sz="1800" dirty="0">
            <a:latin typeface="Calibri" pitchFamily="34" charset="0"/>
            <a:cs typeface="Calibri" pitchFamily="34" charset="0"/>
          </a:endParaRPr>
        </a:p>
      </dgm:t>
    </dgm:pt>
    <dgm:pt modelId="{63CC9A49-139B-4ED8-BFDE-B1A3FDF56861}" type="parTrans" cxnId="{87AA34C1-3B8D-4FD1-8E99-9E71356A78B2}">
      <dgm:prSet/>
      <dgm:spPr/>
      <dgm:t>
        <a:bodyPr/>
        <a:lstStyle/>
        <a:p>
          <a:endParaRPr lang="en-US"/>
        </a:p>
      </dgm:t>
    </dgm:pt>
    <dgm:pt modelId="{78A97CA8-938C-4985-94ED-89A0586DCBFB}" type="sibTrans" cxnId="{87AA34C1-3B8D-4FD1-8E99-9E71356A78B2}">
      <dgm:prSet/>
      <dgm:spPr/>
      <dgm:t>
        <a:bodyPr/>
        <a:lstStyle/>
        <a:p>
          <a:endParaRPr lang="en-US"/>
        </a:p>
      </dgm:t>
    </dgm:pt>
    <dgm:pt modelId="{82CA9644-CDBF-4756-9D36-4370F05DE76F}">
      <dgm:prSet phldrT="[Text]" custT="1"/>
      <dgm:spPr>
        <a:solidFill>
          <a:schemeClr val="accent5">
            <a:lumMod val="60000"/>
            <a:lumOff val="40000"/>
            <a:alpha val="90000"/>
          </a:schemeClr>
        </a:solidFill>
        <a:ln>
          <a:noFill/>
        </a:ln>
      </dgm:spPr>
      <dgm:t>
        <a:bodyPr/>
        <a:lstStyle/>
        <a:p>
          <a:pPr>
            <a:lnSpc>
              <a:spcPct val="100000"/>
            </a:lnSpc>
            <a:spcAft>
              <a:spcPts val="1200"/>
            </a:spcAft>
          </a:pPr>
          <a:r>
            <a:rPr lang="en-US" sz="1800" b="0" i="0" u="none" dirty="0" smtClean="0">
              <a:solidFill>
                <a:schemeClr val="tx1"/>
              </a:solidFill>
              <a:latin typeface="Calibri" pitchFamily="34" charset="0"/>
              <a:cs typeface="Calibri" pitchFamily="34" charset="0"/>
            </a:rPr>
            <a:t>80% below 2001 levels by 2050</a:t>
          </a:r>
          <a:endParaRPr lang="en-US" sz="1800" u="none" dirty="0">
            <a:solidFill>
              <a:schemeClr val="tx1"/>
            </a:solidFill>
            <a:latin typeface="Calibri" pitchFamily="34" charset="0"/>
            <a:cs typeface="Calibri" pitchFamily="34" charset="0"/>
          </a:endParaRPr>
        </a:p>
      </dgm:t>
    </dgm:pt>
    <dgm:pt modelId="{5C5E0582-A68E-46AF-9E6B-8F245CF49FB0}" type="parTrans" cxnId="{D30DC150-A64B-4235-9AD1-8197B604607F}">
      <dgm:prSet/>
      <dgm:spPr/>
      <dgm:t>
        <a:bodyPr/>
        <a:lstStyle/>
        <a:p>
          <a:endParaRPr lang="en-US"/>
        </a:p>
      </dgm:t>
    </dgm:pt>
    <dgm:pt modelId="{1277D2DF-76F3-475B-94C4-3B5A0F93B980}" type="sibTrans" cxnId="{D30DC150-A64B-4235-9AD1-8197B604607F}">
      <dgm:prSet/>
      <dgm:spPr/>
      <dgm:t>
        <a:bodyPr/>
        <a:lstStyle/>
        <a:p>
          <a:endParaRPr lang="en-US"/>
        </a:p>
      </dgm:t>
    </dgm:pt>
    <dgm:pt modelId="{59AA132A-DDBA-4F7E-9D0B-1EB58237512F}">
      <dgm:prSet custT="1"/>
      <dgm:spPr>
        <a:solidFill>
          <a:schemeClr val="accent5">
            <a:lumMod val="75000"/>
            <a:alpha val="90000"/>
          </a:schemeClr>
        </a:solidFill>
      </dgm:spPr>
      <dgm:t>
        <a:bodyPr/>
        <a:lstStyle/>
        <a:p>
          <a:pPr>
            <a:lnSpc>
              <a:spcPct val="100000"/>
            </a:lnSpc>
            <a:spcAft>
              <a:spcPts val="1200"/>
            </a:spcAft>
          </a:pPr>
          <a:r>
            <a:rPr lang="en-US" sz="1800" dirty="0" smtClean="0">
              <a:latin typeface="Calibri" pitchFamily="34" charset="0"/>
              <a:cs typeface="Calibri" pitchFamily="34" charset="0"/>
            </a:rPr>
            <a:t>Framework for engaging stakeholders</a:t>
          </a:r>
          <a:endParaRPr lang="en-US" sz="1800" dirty="0">
            <a:latin typeface="Calibri" pitchFamily="34" charset="0"/>
            <a:cs typeface="Calibri" pitchFamily="34" charset="0"/>
          </a:endParaRPr>
        </a:p>
      </dgm:t>
    </dgm:pt>
    <dgm:pt modelId="{19686889-B5AC-4D21-B3DB-2A98178BFC94}" type="parTrans" cxnId="{E41CDFC0-239F-43AD-849E-F7BFD56BBBFA}">
      <dgm:prSet/>
      <dgm:spPr/>
      <dgm:t>
        <a:bodyPr/>
        <a:lstStyle/>
        <a:p>
          <a:endParaRPr lang="en-US"/>
        </a:p>
      </dgm:t>
    </dgm:pt>
    <dgm:pt modelId="{21EC7CC5-B4F1-402A-8282-76891F524713}" type="sibTrans" cxnId="{E41CDFC0-239F-43AD-849E-F7BFD56BBBFA}">
      <dgm:prSet/>
      <dgm:spPr/>
      <dgm:t>
        <a:bodyPr/>
        <a:lstStyle/>
        <a:p>
          <a:endParaRPr lang="en-US"/>
        </a:p>
      </dgm:t>
    </dgm:pt>
    <dgm:pt modelId="{77CFC7FF-5252-48DE-BDE6-CF0395CF9C2F}" type="pres">
      <dgm:prSet presAssocID="{87D0B2AC-113F-46FC-9E0B-7B0AF8D1FADF}" presName="Name0" presStyleCnt="0">
        <dgm:presLayoutVars>
          <dgm:dir/>
          <dgm:animLvl val="lvl"/>
          <dgm:resizeHandles val="exact"/>
        </dgm:presLayoutVars>
      </dgm:prSet>
      <dgm:spPr/>
      <dgm:t>
        <a:bodyPr/>
        <a:lstStyle/>
        <a:p>
          <a:endParaRPr lang="en-US"/>
        </a:p>
      </dgm:t>
    </dgm:pt>
    <dgm:pt modelId="{A3EAEC13-F6B0-4581-8099-DDD8AB81209B}" type="pres">
      <dgm:prSet presAssocID="{CC7038C4-2571-474F-AF15-746349815C0A}" presName="composite" presStyleCnt="0"/>
      <dgm:spPr/>
    </dgm:pt>
    <dgm:pt modelId="{2FBA9263-4EED-47D5-B444-819E24D045AA}" type="pres">
      <dgm:prSet presAssocID="{CC7038C4-2571-474F-AF15-746349815C0A}" presName="parTx" presStyleLbl="alignNode1" presStyleIdx="0" presStyleCnt="3" custLinFactNeighborX="-5652">
        <dgm:presLayoutVars>
          <dgm:chMax val="0"/>
          <dgm:chPref val="0"/>
          <dgm:bulletEnabled val="1"/>
        </dgm:presLayoutVars>
      </dgm:prSet>
      <dgm:spPr/>
      <dgm:t>
        <a:bodyPr/>
        <a:lstStyle/>
        <a:p>
          <a:endParaRPr lang="en-US"/>
        </a:p>
      </dgm:t>
    </dgm:pt>
    <dgm:pt modelId="{6131FC34-9C27-4A44-8F02-F19EE61B9EA4}" type="pres">
      <dgm:prSet presAssocID="{CC7038C4-2571-474F-AF15-746349815C0A}" presName="desTx" presStyleLbl="alignAccFollowNode1" presStyleIdx="0" presStyleCnt="3" custLinFactNeighborX="-396">
        <dgm:presLayoutVars>
          <dgm:bulletEnabled val="1"/>
        </dgm:presLayoutVars>
      </dgm:prSet>
      <dgm:spPr/>
      <dgm:t>
        <a:bodyPr/>
        <a:lstStyle/>
        <a:p>
          <a:endParaRPr lang="en-US"/>
        </a:p>
      </dgm:t>
    </dgm:pt>
    <dgm:pt modelId="{C90E5C88-FBD4-4894-847B-858765A81B58}" type="pres">
      <dgm:prSet presAssocID="{9DF7C72D-5BAF-412C-9ACC-11930BEE0D4B}" presName="space" presStyleCnt="0"/>
      <dgm:spPr/>
    </dgm:pt>
    <dgm:pt modelId="{1076CE80-880F-4400-B4E8-8C98A0CEE564}" type="pres">
      <dgm:prSet presAssocID="{E28D529C-2A34-4358-B834-AA489E9F60FF}" presName="composite" presStyleCnt="0"/>
      <dgm:spPr/>
    </dgm:pt>
    <dgm:pt modelId="{7613C5C6-8425-4E20-AFC8-1501C4DE6357}" type="pres">
      <dgm:prSet presAssocID="{E28D529C-2A34-4358-B834-AA489E9F60FF}" presName="parTx" presStyleLbl="alignNode1" presStyleIdx="1" presStyleCnt="3">
        <dgm:presLayoutVars>
          <dgm:chMax val="0"/>
          <dgm:chPref val="0"/>
          <dgm:bulletEnabled val="1"/>
        </dgm:presLayoutVars>
      </dgm:prSet>
      <dgm:spPr/>
      <dgm:t>
        <a:bodyPr/>
        <a:lstStyle/>
        <a:p>
          <a:endParaRPr lang="en-US"/>
        </a:p>
      </dgm:t>
    </dgm:pt>
    <dgm:pt modelId="{10DB6EF1-E32E-4174-A06B-089E9BC6EFF3}" type="pres">
      <dgm:prSet presAssocID="{E28D529C-2A34-4358-B834-AA489E9F60FF}" presName="desTx" presStyleLbl="alignAccFollowNode1" presStyleIdx="1" presStyleCnt="3">
        <dgm:presLayoutVars>
          <dgm:bulletEnabled val="1"/>
        </dgm:presLayoutVars>
      </dgm:prSet>
      <dgm:spPr/>
      <dgm:t>
        <a:bodyPr/>
        <a:lstStyle/>
        <a:p>
          <a:endParaRPr lang="en-US"/>
        </a:p>
      </dgm:t>
    </dgm:pt>
    <dgm:pt modelId="{22BDEC77-0782-41D8-B0E0-420D21C9E46B}" type="pres">
      <dgm:prSet presAssocID="{B3EE8B14-4C89-4E48-AD6D-DBB95AD45835}" presName="space" presStyleCnt="0"/>
      <dgm:spPr/>
    </dgm:pt>
    <dgm:pt modelId="{8F9E8AB3-0A6F-4FD9-AFCF-8E8B709EC5AB}" type="pres">
      <dgm:prSet presAssocID="{9485C646-B501-4175-A085-C018F7690F57}" presName="composite" presStyleCnt="0"/>
      <dgm:spPr/>
    </dgm:pt>
    <dgm:pt modelId="{1E0860C1-E9FC-4123-96F2-8D7857238501}" type="pres">
      <dgm:prSet presAssocID="{9485C646-B501-4175-A085-C018F7690F57}" presName="parTx" presStyleLbl="alignNode1" presStyleIdx="2" presStyleCnt="3">
        <dgm:presLayoutVars>
          <dgm:chMax val="0"/>
          <dgm:chPref val="0"/>
          <dgm:bulletEnabled val="1"/>
        </dgm:presLayoutVars>
      </dgm:prSet>
      <dgm:spPr/>
      <dgm:t>
        <a:bodyPr/>
        <a:lstStyle/>
        <a:p>
          <a:endParaRPr lang="en-US"/>
        </a:p>
      </dgm:t>
    </dgm:pt>
    <dgm:pt modelId="{38671B0B-7768-4DAD-A9E9-35EEE04E48F7}" type="pres">
      <dgm:prSet presAssocID="{9485C646-B501-4175-A085-C018F7690F57}" presName="desTx" presStyleLbl="alignAccFollowNode1" presStyleIdx="2" presStyleCnt="3">
        <dgm:presLayoutVars>
          <dgm:bulletEnabled val="1"/>
        </dgm:presLayoutVars>
      </dgm:prSet>
      <dgm:spPr/>
      <dgm:t>
        <a:bodyPr/>
        <a:lstStyle/>
        <a:p>
          <a:endParaRPr lang="en-US"/>
        </a:p>
      </dgm:t>
    </dgm:pt>
  </dgm:ptLst>
  <dgm:cxnLst>
    <dgm:cxn modelId="{C0159374-358A-4A58-A5E3-759DC7A5D909}" type="presOf" srcId="{82CA9644-CDBF-4756-9D36-4370F05DE76F}" destId="{6131FC34-9C27-4A44-8F02-F19EE61B9EA4}" srcOrd="0" destOrd="1" presId="urn:microsoft.com/office/officeart/2005/8/layout/hList1"/>
    <dgm:cxn modelId="{7E6CA866-1374-40F9-8EC3-88E7A9E1B3AC}" srcId="{87D0B2AC-113F-46FC-9E0B-7B0AF8D1FADF}" destId="{9485C646-B501-4175-A085-C018F7690F57}" srcOrd="2" destOrd="0" parTransId="{1CB92AA3-2230-40D4-8095-455537DD5E46}" sibTransId="{449FA722-95DA-47FF-BF2D-2B6E2FE9C2B0}"/>
    <dgm:cxn modelId="{8A92AF40-7F6C-419D-BF10-24F8D25395AE}" type="presOf" srcId="{731A73DF-6F60-437D-9A17-300946A94B61}" destId="{6131FC34-9C27-4A44-8F02-F19EE61B9EA4}" srcOrd="0" destOrd="0" presId="urn:microsoft.com/office/officeart/2005/8/layout/hList1"/>
    <dgm:cxn modelId="{E41CDFC0-239F-43AD-849E-F7BFD56BBBFA}" srcId="{E28D529C-2A34-4358-B834-AA489E9F60FF}" destId="{59AA132A-DDBA-4F7E-9D0B-1EB58237512F}" srcOrd="1" destOrd="0" parTransId="{19686889-B5AC-4D21-B3DB-2A98178BFC94}" sibTransId="{21EC7CC5-B4F1-402A-8282-76891F524713}"/>
    <dgm:cxn modelId="{A25A6679-AF92-4A27-8883-04E50B09CA70}" type="presOf" srcId="{CC7038C4-2571-474F-AF15-746349815C0A}" destId="{2FBA9263-4EED-47D5-B444-819E24D045AA}" srcOrd="0" destOrd="0" presId="urn:microsoft.com/office/officeart/2005/8/layout/hList1"/>
    <dgm:cxn modelId="{E42E9DA4-990A-45E5-9C2D-44122E292192}" srcId="{87D0B2AC-113F-46FC-9E0B-7B0AF8D1FADF}" destId="{CC7038C4-2571-474F-AF15-746349815C0A}" srcOrd="0" destOrd="0" parTransId="{A788C199-4E3D-44ED-9D08-94CBD7C86704}" sibTransId="{9DF7C72D-5BAF-412C-9ACC-11930BEE0D4B}"/>
    <dgm:cxn modelId="{E04D8D94-4F5B-4424-A70A-9F13219D61A1}" type="presOf" srcId="{9485C646-B501-4175-A085-C018F7690F57}" destId="{1E0860C1-E9FC-4123-96F2-8D7857238501}" srcOrd="0" destOrd="0" presId="urn:microsoft.com/office/officeart/2005/8/layout/hList1"/>
    <dgm:cxn modelId="{E42D6DA0-CAE1-4FE4-BB06-BD8B5CDFAD10}" type="presOf" srcId="{08ABD520-B665-4F9A-A75A-07897E779602}" destId="{10DB6EF1-E32E-4174-A06B-089E9BC6EFF3}" srcOrd="0" destOrd="0" presId="urn:microsoft.com/office/officeart/2005/8/layout/hList1"/>
    <dgm:cxn modelId="{DE230EDD-084B-4740-8AB3-81E586F6A98F}" type="presOf" srcId="{59AA132A-DDBA-4F7E-9D0B-1EB58237512F}" destId="{10DB6EF1-E32E-4174-A06B-089E9BC6EFF3}" srcOrd="0" destOrd="1" presId="urn:microsoft.com/office/officeart/2005/8/layout/hList1"/>
    <dgm:cxn modelId="{714C2EF1-2AB3-49EE-8188-BDE855A342FA}" type="presOf" srcId="{E28D529C-2A34-4358-B834-AA489E9F60FF}" destId="{7613C5C6-8425-4E20-AFC8-1501C4DE6357}" srcOrd="0" destOrd="0" presId="urn:microsoft.com/office/officeart/2005/8/layout/hList1"/>
    <dgm:cxn modelId="{0D9BBE3F-14A3-4EB4-B145-D3809DFDD4F6}" srcId="{87D0B2AC-113F-46FC-9E0B-7B0AF8D1FADF}" destId="{E28D529C-2A34-4358-B834-AA489E9F60FF}" srcOrd="1" destOrd="0" parTransId="{0BE85099-AD19-4CA5-BDCE-13017B320DD7}" sibTransId="{B3EE8B14-4C89-4E48-AD6D-DBB95AD45835}"/>
    <dgm:cxn modelId="{87AA34C1-3B8D-4FD1-8E99-9E71356A78B2}" srcId="{9485C646-B501-4175-A085-C018F7690F57}" destId="{CB2EFDD2-9ED3-4511-9377-4440DC927161}" srcOrd="0" destOrd="0" parTransId="{63CC9A49-139B-4ED8-BFDE-B1A3FDF56861}" sibTransId="{78A97CA8-938C-4985-94ED-89A0586DCBFB}"/>
    <dgm:cxn modelId="{11CD87DF-9E84-4CEA-945E-8A52D91F0179}" srcId="{E28D529C-2A34-4358-B834-AA489E9F60FF}" destId="{08ABD520-B665-4F9A-A75A-07897E779602}" srcOrd="0" destOrd="0" parTransId="{6615EDC0-1DCF-403F-A497-A78FB89BAA31}" sibTransId="{0E4EE831-077F-4660-A652-17E840AA124D}"/>
    <dgm:cxn modelId="{D30DC150-A64B-4235-9AD1-8197B604607F}" srcId="{CC7038C4-2571-474F-AF15-746349815C0A}" destId="{82CA9644-CDBF-4756-9D36-4370F05DE76F}" srcOrd="1" destOrd="0" parTransId="{5C5E0582-A68E-46AF-9E6B-8F245CF49FB0}" sibTransId="{1277D2DF-76F3-475B-94C4-3B5A0F93B980}"/>
    <dgm:cxn modelId="{C3D50211-BE4E-429B-AF2E-4A35645EF766}" srcId="{CC7038C4-2571-474F-AF15-746349815C0A}" destId="{731A73DF-6F60-437D-9A17-300946A94B61}" srcOrd="0" destOrd="0" parTransId="{CB8F5B1D-86DD-41E1-BD43-65D35658DAF8}" sibTransId="{EC372E7C-2B91-428A-8534-47B2277E3C6A}"/>
    <dgm:cxn modelId="{0CC4E2E6-DE5F-4EE3-B0AC-A8978BD7F7E3}" type="presOf" srcId="{CB2EFDD2-9ED3-4511-9377-4440DC927161}" destId="{38671B0B-7768-4DAD-A9E9-35EEE04E48F7}" srcOrd="0" destOrd="0" presId="urn:microsoft.com/office/officeart/2005/8/layout/hList1"/>
    <dgm:cxn modelId="{545348B1-8900-4970-A168-33D5A891CFC0}" type="presOf" srcId="{87D0B2AC-113F-46FC-9E0B-7B0AF8D1FADF}" destId="{77CFC7FF-5252-48DE-BDE6-CF0395CF9C2F}" srcOrd="0" destOrd="0" presId="urn:microsoft.com/office/officeart/2005/8/layout/hList1"/>
    <dgm:cxn modelId="{3F23B3C5-CB50-4619-B6FD-B88A233D0D63}" type="presParOf" srcId="{77CFC7FF-5252-48DE-BDE6-CF0395CF9C2F}" destId="{A3EAEC13-F6B0-4581-8099-DDD8AB81209B}" srcOrd="0" destOrd="0" presId="urn:microsoft.com/office/officeart/2005/8/layout/hList1"/>
    <dgm:cxn modelId="{559FC5A1-EB81-42DF-9172-98CAFD9BD910}" type="presParOf" srcId="{A3EAEC13-F6B0-4581-8099-DDD8AB81209B}" destId="{2FBA9263-4EED-47D5-B444-819E24D045AA}" srcOrd="0" destOrd="0" presId="urn:microsoft.com/office/officeart/2005/8/layout/hList1"/>
    <dgm:cxn modelId="{41856E1D-69F9-4AFE-A8A0-CF0AB981D779}" type="presParOf" srcId="{A3EAEC13-F6B0-4581-8099-DDD8AB81209B}" destId="{6131FC34-9C27-4A44-8F02-F19EE61B9EA4}" srcOrd="1" destOrd="0" presId="urn:microsoft.com/office/officeart/2005/8/layout/hList1"/>
    <dgm:cxn modelId="{133ABF06-FA6E-45EA-A447-6027B0C4E220}" type="presParOf" srcId="{77CFC7FF-5252-48DE-BDE6-CF0395CF9C2F}" destId="{C90E5C88-FBD4-4894-847B-858765A81B58}" srcOrd="1" destOrd="0" presId="urn:microsoft.com/office/officeart/2005/8/layout/hList1"/>
    <dgm:cxn modelId="{ECEF0BBE-0258-42CA-9011-8381D68F753A}" type="presParOf" srcId="{77CFC7FF-5252-48DE-BDE6-CF0395CF9C2F}" destId="{1076CE80-880F-4400-B4E8-8C98A0CEE564}" srcOrd="2" destOrd="0" presId="urn:microsoft.com/office/officeart/2005/8/layout/hList1"/>
    <dgm:cxn modelId="{8E818BF6-B903-438B-A8A5-4CD9E4B8975B}" type="presParOf" srcId="{1076CE80-880F-4400-B4E8-8C98A0CEE564}" destId="{7613C5C6-8425-4E20-AFC8-1501C4DE6357}" srcOrd="0" destOrd="0" presId="urn:microsoft.com/office/officeart/2005/8/layout/hList1"/>
    <dgm:cxn modelId="{B0C16D24-5BDA-4570-8A64-DFEABA3A0376}" type="presParOf" srcId="{1076CE80-880F-4400-B4E8-8C98A0CEE564}" destId="{10DB6EF1-E32E-4174-A06B-089E9BC6EFF3}" srcOrd="1" destOrd="0" presId="urn:microsoft.com/office/officeart/2005/8/layout/hList1"/>
    <dgm:cxn modelId="{DEB0E32D-39B2-42B1-93A6-BE383F300F2D}" type="presParOf" srcId="{77CFC7FF-5252-48DE-BDE6-CF0395CF9C2F}" destId="{22BDEC77-0782-41D8-B0E0-420D21C9E46B}" srcOrd="3" destOrd="0" presId="urn:microsoft.com/office/officeart/2005/8/layout/hList1"/>
    <dgm:cxn modelId="{3104D2B1-C23A-4E62-B4F7-F9A0CEBFBD68}" type="presParOf" srcId="{77CFC7FF-5252-48DE-BDE6-CF0395CF9C2F}" destId="{8F9E8AB3-0A6F-4FD9-AFCF-8E8B709EC5AB}" srcOrd="4" destOrd="0" presId="urn:microsoft.com/office/officeart/2005/8/layout/hList1"/>
    <dgm:cxn modelId="{BA9B57B9-CEB5-49B3-B73C-C4F54EA5EA83}" type="presParOf" srcId="{8F9E8AB3-0A6F-4FD9-AFCF-8E8B709EC5AB}" destId="{1E0860C1-E9FC-4123-96F2-8D7857238501}" srcOrd="0" destOrd="0" presId="urn:microsoft.com/office/officeart/2005/8/layout/hList1"/>
    <dgm:cxn modelId="{D00658C2-2A5E-4A1A-A466-2A88306C2676}" type="presParOf" srcId="{8F9E8AB3-0A6F-4FD9-AFCF-8E8B709EC5AB}" destId="{38671B0B-7768-4DAD-A9E9-35EEE04E48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A9263-4EED-47D5-B444-819E24D045AA}">
      <dsp:nvSpPr>
        <dsp:cNvPr id="0" name=""/>
        <dsp:cNvSpPr/>
      </dsp:nvSpPr>
      <dsp:spPr>
        <a:xfrm>
          <a:off x="0" y="903638"/>
          <a:ext cx="2682395" cy="1044155"/>
        </a:xfrm>
        <a:prstGeom prst="rect">
          <a:avLst/>
        </a:prstGeom>
        <a:solidFill>
          <a:schemeClr val="tx1"/>
        </a:solidFill>
        <a:ln w="50800" cap="flat" cmpd="sng" algn="ctr">
          <a:no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Reaffirmation of GHG reduction targets</a:t>
          </a:r>
          <a:endParaRPr lang="en-US" sz="2100" kern="1200" dirty="0">
            <a:latin typeface="+mj-lt"/>
          </a:endParaRPr>
        </a:p>
      </dsp:txBody>
      <dsp:txXfrm>
        <a:off x="0" y="903638"/>
        <a:ext cx="2682395" cy="1044155"/>
      </dsp:txXfrm>
    </dsp:sp>
    <dsp:sp modelId="{6131FC34-9C27-4A44-8F02-F19EE61B9EA4}">
      <dsp:nvSpPr>
        <dsp:cNvPr id="0" name=""/>
        <dsp:cNvSpPr/>
      </dsp:nvSpPr>
      <dsp:spPr>
        <a:xfrm>
          <a:off x="0" y="1947794"/>
          <a:ext cx="2682395" cy="2060808"/>
        </a:xfrm>
        <a:prstGeom prst="rect">
          <a:avLst/>
        </a:prstGeom>
        <a:solidFill>
          <a:schemeClr val="accent5">
            <a:lumMod val="60000"/>
            <a:lumOff val="40000"/>
            <a:alpha val="90000"/>
          </a:schemeClr>
        </a:solidFill>
        <a:ln w="50800" cap="flat" cmpd="sng" algn="ctr">
          <a:noFill/>
          <a:prstDash val="solid"/>
          <a:miter/>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1200"/>
            </a:spcAft>
            <a:buChar char="••"/>
          </a:pPr>
          <a:r>
            <a:rPr lang="en-US" sz="1800" b="0" i="0" u="none" kern="1200" dirty="0" smtClean="0">
              <a:solidFill>
                <a:schemeClr val="tx1"/>
              </a:solidFill>
              <a:latin typeface="Calibri" pitchFamily="34" charset="0"/>
              <a:cs typeface="Calibri" pitchFamily="34" charset="0"/>
            </a:rPr>
            <a:t>10% below 1990 levels by 2020</a:t>
          </a:r>
          <a:endParaRPr lang="en-US" sz="1800" u="none" kern="1200" dirty="0">
            <a:solidFill>
              <a:schemeClr val="tx1"/>
            </a:solidFill>
            <a:latin typeface="Calibri" pitchFamily="34" charset="0"/>
            <a:cs typeface="Calibri" pitchFamily="34" charset="0"/>
          </a:endParaRPr>
        </a:p>
        <a:p>
          <a:pPr marL="171450" lvl="1" indent="-171450" algn="l" defTabSz="800100">
            <a:lnSpc>
              <a:spcPct val="100000"/>
            </a:lnSpc>
            <a:spcBef>
              <a:spcPct val="0"/>
            </a:spcBef>
            <a:spcAft>
              <a:spcPts val="1200"/>
            </a:spcAft>
            <a:buChar char="••"/>
          </a:pPr>
          <a:r>
            <a:rPr lang="en-US" sz="1800" b="0" i="0" u="none" kern="1200" dirty="0" smtClean="0">
              <a:solidFill>
                <a:schemeClr val="tx1"/>
              </a:solidFill>
              <a:latin typeface="Calibri" pitchFamily="34" charset="0"/>
              <a:cs typeface="Calibri" pitchFamily="34" charset="0"/>
            </a:rPr>
            <a:t>80% below 2001 levels by 2050</a:t>
          </a:r>
          <a:endParaRPr lang="en-US" sz="1800" u="none" kern="1200" dirty="0">
            <a:solidFill>
              <a:schemeClr val="tx1"/>
            </a:solidFill>
            <a:latin typeface="Calibri" pitchFamily="34" charset="0"/>
            <a:cs typeface="Calibri" pitchFamily="34" charset="0"/>
          </a:endParaRPr>
        </a:p>
      </dsp:txBody>
      <dsp:txXfrm>
        <a:off x="0" y="1947794"/>
        <a:ext cx="2682395" cy="2060808"/>
      </dsp:txXfrm>
    </dsp:sp>
    <dsp:sp modelId="{7613C5C6-8425-4E20-AFC8-1501C4DE6357}">
      <dsp:nvSpPr>
        <dsp:cNvPr id="0" name=""/>
        <dsp:cNvSpPr/>
      </dsp:nvSpPr>
      <dsp:spPr>
        <a:xfrm>
          <a:off x="3060681" y="903638"/>
          <a:ext cx="2682395" cy="1044155"/>
        </a:xfrm>
        <a:prstGeom prst="rect">
          <a:avLst/>
        </a:prstGeom>
        <a:solidFill>
          <a:schemeClr val="tx1"/>
        </a:solidFill>
        <a:ln w="50800" cap="flat" cmpd="sng" algn="ctr">
          <a:no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Climate Action Planning</a:t>
          </a:r>
          <a:endParaRPr lang="en-US" sz="2100" kern="1200" dirty="0">
            <a:latin typeface="+mj-lt"/>
          </a:endParaRPr>
        </a:p>
      </dsp:txBody>
      <dsp:txXfrm>
        <a:off x="3060681" y="903638"/>
        <a:ext cx="2682395" cy="1044155"/>
      </dsp:txXfrm>
    </dsp:sp>
    <dsp:sp modelId="{10DB6EF1-E32E-4174-A06B-089E9BC6EFF3}">
      <dsp:nvSpPr>
        <dsp:cNvPr id="0" name=""/>
        <dsp:cNvSpPr/>
      </dsp:nvSpPr>
      <dsp:spPr>
        <a:xfrm>
          <a:off x="3060681" y="1947794"/>
          <a:ext cx="2682395" cy="2060808"/>
        </a:xfrm>
        <a:prstGeom prst="rect">
          <a:avLst/>
        </a:prstGeom>
        <a:solidFill>
          <a:schemeClr val="accent5">
            <a:lumMod val="75000"/>
            <a:alpha val="90000"/>
          </a:schemeClr>
        </a:solidFill>
        <a:ln w="50800" cap="flat" cmpd="sng" algn="ctr">
          <a:noFill/>
          <a:prstDash val="solid"/>
          <a:miter/>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1200"/>
            </a:spcAft>
            <a:buChar char="••"/>
          </a:pPr>
          <a:r>
            <a:rPr lang="en-US" sz="1800" kern="1200" dirty="0" smtClean="0">
              <a:latin typeface="Calibri" pitchFamily="34" charset="0"/>
              <a:cs typeface="Calibri" pitchFamily="34" charset="0"/>
            </a:rPr>
            <a:t>Framework for monitoring and reporting progress to meet mandated targets</a:t>
          </a:r>
          <a:endParaRPr lang="en-US" sz="1800" kern="1200" dirty="0">
            <a:latin typeface="Calibri" pitchFamily="34" charset="0"/>
            <a:cs typeface="Calibri" pitchFamily="34" charset="0"/>
          </a:endParaRPr>
        </a:p>
        <a:p>
          <a:pPr marL="171450" lvl="1" indent="-171450" algn="l" defTabSz="800100">
            <a:lnSpc>
              <a:spcPct val="100000"/>
            </a:lnSpc>
            <a:spcBef>
              <a:spcPct val="0"/>
            </a:spcBef>
            <a:spcAft>
              <a:spcPts val="1200"/>
            </a:spcAft>
            <a:buChar char="••"/>
          </a:pPr>
          <a:r>
            <a:rPr lang="en-US" sz="1800" kern="1200" dirty="0" smtClean="0">
              <a:latin typeface="Calibri" pitchFamily="34" charset="0"/>
              <a:cs typeface="Calibri" pitchFamily="34" charset="0"/>
            </a:rPr>
            <a:t>Framework for engaging stakeholders</a:t>
          </a:r>
          <a:endParaRPr lang="en-US" sz="1800" kern="1200" dirty="0">
            <a:latin typeface="Calibri" pitchFamily="34" charset="0"/>
            <a:cs typeface="Calibri" pitchFamily="34" charset="0"/>
          </a:endParaRPr>
        </a:p>
      </dsp:txBody>
      <dsp:txXfrm>
        <a:off x="3060681" y="1947794"/>
        <a:ext cx="2682395" cy="2060808"/>
      </dsp:txXfrm>
    </dsp:sp>
    <dsp:sp modelId="{1E0860C1-E9FC-4123-96F2-8D7857238501}">
      <dsp:nvSpPr>
        <dsp:cNvPr id="0" name=""/>
        <dsp:cNvSpPr/>
      </dsp:nvSpPr>
      <dsp:spPr>
        <a:xfrm>
          <a:off x="6118611" y="903638"/>
          <a:ext cx="2682395" cy="1044155"/>
        </a:xfrm>
        <a:prstGeom prst="rect">
          <a:avLst/>
        </a:prstGeom>
        <a:solidFill>
          <a:schemeClr val="tx1"/>
        </a:solidFill>
        <a:ln w="50800" cap="flat" cmpd="sng" algn="ctr">
          <a:no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Regional Greenhouse Gas Emissions Initiative</a:t>
          </a:r>
          <a:endParaRPr lang="en-US" sz="2100" kern="1200" dirty="0">
            <a:latin typeface="+mj-lt"/>
          </a:endParaRPr>
        </a:p>
      </dsp:txBody>
      <dsp:txXfrm>
        <a:off x="6118611" y="903638"/>
        <a:ext cx="2682395" cy="1044155"/>
      </dsp:txXfrm>
    </dsp:sp>
    <dsp:sp modelId="{38671B0B-7768-4DAD-A9E9-35EEE04E48F7}">
      <dsp:nvSpPr>
        <dsp:cNvPr id="0" name=""/>
        <dsp:cNvSpPr/>
      </dsp:nvSpPr>
      <dsp:spPr>
        <a:xfrm>
          <a:off x="6118611" y="1947794"/>
          <a:ext cx="2682395" cy="2060808"/>
        </a:xfrm>
        <a:prstGeom prst="rect">
          <a:avLst/>
        </a:prstGeom>
        <a:solidFill>
          <a:schemeClr val="accent5">
            <a:lumMod val="50000"/>
            <a:alpha val="90000"/>
          </a:schemeClr>
        </a:solidFill>
        <a:ln w="50800" cap="flat" cmpd="sng" algn="ctr">
          <a:noFill/>
          <a:prstDash val="solid"/>
          <a:miter/>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Calibri" pitchFamily="34" charset="0"/>
              <a:cs typeface="Calibri" pitchFamily="34" charset="0"/>
            </a:rPr>
            <a:t>Implement CT’s participation in </a:t>
          </a:r>
          <a:r>
            <a:rPr lang="en-US" sz="1800" kern="1200" dirty="0" smtClean="0">
              <a:solidFill>
                <a:schemeClr val="bg2">
                  <a:lumMod val="90000"/>
                </a:schemeClr>
              </a:solidFill>
              <a:latin typeface="Calibri" pitchFamily="34" charset="0"/>
              <a:cs typeface="Calibri" pitchFamily="34" charset="0"/>
            </a:rPr>
            <a:t> </a:t>
          </a:r>
          <a:r>
            <a:rPr lang="en-US" sz="1800" b="1" kern="1200" dirty="0" smtClean="0">
              <a:solidFill>
                <a:schemeClr val="tx1"/>
              </a:solidFill>
              <a:latin typeface="Calibri" pitchFamily="34" charset="0"/>
              <a:cs typeface="Calibri" pitchFamily="34" charset="0"/>
            </a:rPr>
            <a:t>RGGI</a:t>
          </a:r>
          <a:r>
            <a:rPr lang="en-US" sz="1800" kern="1200" dirty="0" smtClean="0">
              <a:solidFill>
                <a:schemeClr val="tx1"/>
              </a:solidFill>
              <a:latin typeface="Calibri" pitchFamily="34" charset="0"/>
              <a:cs typeface="Calibri" pitchFamily="34" charset="0"/>
            </a:rPr>
            <a:t>, </a:t>
          </a:r>
          <a:r>
            <a:rPr lang="en-US" sz="1800" kern="1200" dirty="0" smtClean="0">
              <a:latin typeface="Calibri" pitchFamily="34" charset="0"/>
              <a:cs typeface="Calibri" pitchFamily="34" charset="0"/>
            </a:rPr>
            <a:t>nation’s first market-based regulatory program to reduce GHG emissions</a:t>
          </a:r>
          <a:endParaRPr lang="en-US" sz="1800" kern="1200" dirty="0">
            <a:latin typeface="Calibri" pitchFamily="34" charset="0"/>
            <a:cs typeface="Calibri" pitchFamily="34" charset="0"/>
          </a:endParaRPr>
        </a:p>
      </dsp:txBody>
      <dsp:txXfrm>
        <a:off x="6118611" y="1947794"/>
        <a:ext cx="2682395" cy="206080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0.09171</cdr:x>
      <cdr:y>0.68767</cdr:y>
    </cdr:from>
    <cdr:to>
      <cdr:x>0.23345</cdr:x>
      <cdr:y>0.72894</cdr:y>
    </cdr:to>
    <cdr:sp macro="" textlink="">
      <cdr:nvSpPr>
        <cdr:cNvPr id="6" name="TextBox 1"/>
        <cdr:cNvSpPr txBox="1"/>
      </cdr:nvSpPr>
      <cdr:spPr>
        <a:xfrm xmlns:a="http://schemas.openxmlformats.org/drawingml/2006/main">
          <a:off x="797701" y="3567452"/>
          <a:ext cx="1232907" cy="2140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smtClean="0">
              <a:solidFill>
                <a:schemeClr val="accent3"/>
              </a:solidFill>
            </a:rPr>
            <a:t>2050 Target</a:t>
          </a:r>
          <a:endParaRPr lang="en-US" sz="1100" b="0" dirty="0">
            <a:solidFill>
              <a:schemeClr val="accent3"/>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8F39EFB-287A-45C0-ADE4-F603ED6B3FB8}" type="datetimeFigureOut">
              <a:rPr lang="en-US" smtClean="0"/>
              <a:t>3/23/17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D3415D-3718-46A6-8C45-FDA6A5E41F51}" type="slidenum">
              <a:rPr lang="en-US" smtClean="0"/>
              <a:t>‹#›</a:t>
            </a:fld>
            <a:endParaRPr lang="en-US"/>
          </a:p>
        </p:txBody>
      </p:sp>
    </p:spTree>
    <p:extLst>
      <p:ext uri="{BB962C8B-B14F-4D97-AF65-F5344CB8AC3E}">
        <p14:creationId xmlns:p14="http://schemas.microsoft.com/office/powerpoint/2010/main" val="4192766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3415D-3718-46A6-8C45-FDA6A5E41F51}" type="slidenum">
              <a:rPr lang="en-US" smtClean="0"/>
              <a:t>1</a:t>
            </a:fld>
            <a:endParaRPr lang="en-US"/>
          </a:p>
        </p:txBody>
      </p:sp>
    </p:spTree>
    <p:extLst>
      <p:ext uri="{BB962C8B-B14F-4D97-AF65-F5344CB8AC3E}">
        <p14:creationId xmlns:p14="http://schemas.microsoft.com/office/powerpoint/2010/main" val="2867555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point of</a:t>
            </a:r>
            <a:r>
              <a:rPr lang="en-US" baseline="0" dirty="0" smtClean="0"/>
              <a:t> this slide is demonstrate the difference between electrifying vehicles without decarbonizing the grid and decarbonizing the grid and electrifying vehicles. It makes a significant different in the net carbon reductions. Without decarbonizing our electricity grid you do not maximize the emission reductions from electrifying the vehicle fleet.</a:t>
            </a:r>
            <a:endParaRPr lang="en-US" dirty="0"/>
          </a:p>
        </p:txBody>
      </p:sp>
      <p:sp>
        <p:nvSpPr>
          <p:cNvPr id="4" name="Slide Number Placeholder 3"/>
          <p:cNvSpPr>
            <a:spLocks noGrp="1"/>
          </p:cNvSpPr>
          <p:nvPr>
            <p:ph type="sldNum" sz="quarter" idx="10"/>
          </p:nvPr>
        </p:nvSpPr>
        <p:spPr/>
        <p:txBody>
          <a:bodyPr/>
          <a:lstStyle/>
          <a:p>
            <a:fld id="{BC96B274-D990-4203-9816-BA36CF4A5A7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05234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are looking at the impact of electrifying the passenger vehicle fleet. By electrifying the fleet we will be increasing overall electricity demand. Without decarbonizing the our electricity grid we will see an increase in emissions in the electricity sector.</a:t>
            </a:r>
          </a:p>
          <a:p>
            <a:endParaRPr lang="en-US" baseline="0" dirty="0" smtClean="0"/>
          </a:p>
          <a:p>
            <a:r>
              <a:rPr lang="en-US" baseline="0" dirty="0" smtClean="0"/>
              <a:t>As demonstrated by this graph, to decrease overall emissions it is essential to decarbonize the electric grid in conjunction with electrifying the passenger vehicle fleet.</a:t>
            </a:r>
            <a:endParaRPr lang="en-US" dirty="0"/>
          </a:p>
        </p:txBody>
      </p:sp>
      <p:sp>
        <p:nvSpPr>
          <p:cNvPr id="4" name="Slide Number Placeholder 3"/>
          <p:cNvSpPr>
            <a:spLocks noGrp="1"/>
          </p:cNvSpPr>
          <p:nvPr>
            <p:ph type="sldNum" sz="quarter" idx="10"/>
          </p:nvPr>
        </p:nvSpPr>
        <p:spPr/>
        <p:txBody>
          <a:bodyPr/>
          <a:lstStyle/>
          <a:p>
            <a:fld id="{69356568-9967-452D-B317-EB4782023B7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08288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Procurements always done in the context of impact to consumers </a:t>
            </a:r>
          </a:p>
          <a:p>
            <a:endParaRPr lang="en-US" dirty="0" smtClean="0"/>
          </a:p>
          <a:p>
            <a:r>
              <a:rPr lang="en-US" dirty="0" smtClean="0"/>
              <a:t>Connecticut has the highest electric rates in the contiguous states</a:t>
            </a:r>
            <a:endParaRPr lang="en-US" dirty="0"/>
          </a:p>
        </p:txBody>
      </p:sp>
      <p:sp>
        <p:nvSpPr>
          <p:cNvPr id="4" name="Slide Number Placeholder 3"/>
          <p:cNvSpPr>
            <a:spLocks noGrp="1"/>
          </p:cNvSpPr>
          <p:nvPr>
            <p:ph type="sldNum" sz="quarter" idx="10"/>
          </p:nvPr>
        </p:nvSpPr>
        <p:spPr/>
        <p:txBody>
          <a:bodyPr/>
          <a:lstStyle/>
          <a:p>
            <a:fld id="{0ED3415D-3718-46A6-8C45-FDA6A5E41F51}" type="slidenum">
              <a:rPr lang="en-US" smtClean="0"/>
              <a:t>12</a:t>
            </a:fld>
            <a:endParaRPr lang="en-US"/>
          </a:p>
        </p:txBody>
      </p:sp>
    </p:spTree>
    <p:extLst>
      <p:ext uri="{BB962C8B-B14F-4D97-AF65-F5344CB8AC3E}">
        <p14:creationId xmlns:p14="http://schemas.microsoft.com/office/powerpoint/2010/main" val="274542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Energy Burden</a:t>
            </a:r>
          </a:p>
          <a:p>
            <a:endParaRPr lang="en-US" altLang="en-US" dirty="0"/>
          </a:p>
          <a:p>
            <a:pPr marL="171450" indent="-171450">
              <a:buFont typeface="Arial" panose="020B0604020202020204" pitchFamily="34" charset="0"/>
              <a:buChar char="•"/>
            </a:pPr>
            <a:r>
              <a:rPr lang="en-US" altLang="en-US" dirty="0"/>
              <a:t>Households paying more than 5% of their income on energy are paying too much – they can save money and reinvest in their family’s future</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Businesses paying more than 2% of their operating expenses on energy are paying too much – they can reinvest that money in their employees, business, and community</a:t>
            </a: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7161" indent="-290484" eaLnBrk="0" hangingPunct="0">
              <a:spcBef>
                <a:spcPct val="30000"/>
              </a:spcBef>
              <a:defRPr sz="1200">
                <a:solidFill>
                  <a:schemeClr val="tx1"/>
                </a:solidFill>
                <a:latin typeface="Calibri" pitchFamily="34" charset="0"/>
                <a:ea typeface="ＭＳ Ｐゴシック" pitchFamily="34" charset="-128"/>
              </a:defRPr>
            </a:lvl2pPr>
            <a:lvl3pPr marL="1165106" indent="-231752" eaLnBrk="0" hangingPunct="0">
              <a:spcBef>
                <a:spcPct val="30000"/>
              </a:spcBef>
              <a:defRPr sz="1200">
                <a:solidFill>
                  <a:schemeClr val="tx1"/>
                </a:solidFill>
                <a:latin typeface="Calibri" pitchFamily="34" charset="0"/>
                <a:ea typeface="ＭＳ Ｐゴシック" pitchFamily="34" charset="-128"/>
              </a:defRPr>
            </a:lvl3pPr>
            <a:lvl4pPr marL="1631783" indent="-231752" eaLnBrk="0" hangingPunct="0">
              <a:spcBef>
                <a:spcPct val="30000"/>
              </a:spcBef>
              <a:defRPr sz="1200">
                <a:solidFill>
                  <a:schemeClr val="tx1"/>
                </a:solidFill>
                <a:latin typeface="Calibri" pitchFamily="34" charset="0"/>
                <a:ea typeface="ＭＳ Ｐゴシック" pitchFamily="34" charset="-128"/>
              </a:defRPr>
            </a:lvl4pPr>
            <a:lvl5pPr marL="2098461" indent="-231752" eaLnBrk="0" hangingPunct="0">
              <a:spcBef>
                <a:spcPct val="30000"/>
              </a:spcBef>
              <a:defRPr sz="1200">
                <a:solidFill>
                  <a:schemeClr val="tx1"/>
                </a:solidFill>
                <a:latin typeface="Calibri" pitchFamily="34" charset="0"/>
                <a:ea typeface="ＭＳ Ｐゴシック" pitchFamily="34" charset="-128"/>
              </a:defRPr>
            </a:lvl5pPr>
            <a:lvl6pPr marL="2555614" indent="-231752" defTabSz="45715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12768" indent="-231752" defTabSz="45715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9922" indent="-231752" defTabSz="45715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7074" indent="-231752" defTabSz="45715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AD1B607-94A7-4FB2-9636-2512FC131333}" type="slidenum">
              <a:rPr lang="en-US" altLang="en-US">
                <a:solidFill>
                  <a:prstClr val="black"/>
                </a:solidFill>
              </a:rPr>
              <a:pPr eaLnBrk="1" hangingPunct="1">
                <a:spcBef>
                  <a:spcPct val="0"/>
                </a:spcBef>
              </a:pPr>
              <a:t>14</a:t>
            </a:fld>
            <a:endParaRPr lang="en-US" altLang="en-US">
              <a:solidFill>
                <a:prstClr val="black"/>
              </a:solidFill>
            </a:endParaRPr>
          </a:p>
        </p:txBody>
      </p:sp>
    </p:spTree>
    <p:extLst>
      <p:ext uri="{BB962C8B-B14F-4D97-AF65-F5344CB8AC3E}">
        <p14:creationId xmlns:p14="http://schemas.microsoft.com/office/powerpoint/2010/main" val="238359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need to do more, as cost effectively as possible. This should</a:t>
            </a:r>
            <a:r>
              <a:rPr lang="en-US" sz="1200" kern="1200" baseline="0" dirty="0" smtClean="0">
                <a:solidFill>
                  <a:schemeClr val="tx1"/>
                </a:solidFill>
                <a:effectLst/>
                <a:latin typeface="+mn-lt"/>
                <a:ea typeface="+mn-ea"/>
                <a:cs typeface="+mn-cs"/>
              </a:rPr>
              <a:t> inform </a:t>
            </a:r>
            <a:r>
              <a:rPr lang="en-US" sz="1200" kern="1200" dirty="0" smtClean="0">
                <a:solidFill>
                  <a:schemeClr val="tx1"/>
                </a:solidFill>
                <a:effectLst/>
                <a:latin typeface="+mn-lt"/>
                <a:ea typeface="+mn-ea"/>
                <a:cs typeface="+mn-cs"/>
              </a:rPr>
              <a:t>the future of where we go on RE programs.</a:t>
            </a:r>
          </a:p>
          <a:p>
            <a:r>
              <a:rPr lang="en-US" sz="1200" kern="1200" dirty="0" smtClean="0">
                <a:solidFill>
                  <a:schemeClr val="tx1"/>
                </a:solidFill>
                <a:effectLst/>
                <a:latin typeface="+mn-lt"/>
                <a:ea typeface="+mn-ea"/>
                <a:cs typeface="+mn-cs"/>
              </a:rPr>
              <a:t>Cost of solar and wind have declined significantly over the past 5 years</a:t>
            </a:r>
          </a:p>
          <a:p>
            <a:r>
              <a:rPr lang="en-US" sz="1200" kern="1200" dirty="0" smtClean="0">
                <a:solidFill>
                  <a:schemeClr val="tx1"/>
                </a:solidFill>
                <a:effectLst/>
                <a:latin typeface="+mn-lt"/>
                <a:ea typeface="+mn-ea"/>
                <a:cs typeface="+mn-cs"/>
              </a:rPr>
              <a:t>Grid scale projects are less expensive than behind the meter programs</a:t>
            </a:r>
          </a:p>
          <a:p>
            <a:r>
              <a:rPr lang="en-US" sz="1200" kern="1200" dirty="0" smtClean="0">
                <a:solidFill>
                  <a:schemeClr val="tx1"/>
                </a:solidFill>
                <a:effectLst/>
                <a:latin typeface="+mn-lt"/>
                <a:ea typeface="+mn-ea"/>
                <a:cs typeface="+mn-cs"/>
              </a:rPr>
              <a:t>Small grid scale projects are competitive with large scale projects, makes smaller project footprints at low cost.</a:t>
            </a:r>
          </a:p>
          <a:p>
            <a:r>
              <a:rPr lang="en-US" sz="1200" kern="1200" dirty="0" smtClean="0">
                <a:solidFill>
                  <a:schemeClr val="tx1"/>
                </a:solidFill>
                <a:effectLst/>
                <a:latin typeface="+mn-lt"/>
                <a:ea typeface="+mn-ea"/>
                <a:cs typeface="+mn-cs"/>
              </a:rPr>
              <a:t>Trade offs, in terms of meeting climate goals, need lots of rooftop but don’t have issues with siting or concerns about procurements considered “out of market”. Our recommendation is to achieve a balance across these programs.</a:t>
            </a:r>
          </a:p>
          <a:p>
            <a:r>
              <a:rPr lang="en-US" sz="1200" b="1" u="sng" kern="1200" dirty="0" smtClean="0">
                <a:solidFill>
                  <a:schemeClr val="tx1"/>
                </a:solidFill>
                <a:effectLst/>
                <a:latin typeface="+mn-lt"/>
                <a:ea typeface="+mn-ea"/>
                <a:cs typeface="+mn-cs"/>
              </a:rPr>
              <a:t>Utility-Scale Competitive Renewable Energy Procurements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DEEP requires the EDCs to enter into long-term PPAs through a competitive bidding process. </a:t>
            </a:r>
          </a:p>
          <a:p>
            <a:r>
              <a:rPr lang="en-US" sz="1200" kern="1200" dirty="0" smtClean="0">
                <a:solidFill>
                  <a:schemeClr val="tx1"/>
                </a:solidFill>
                <a:effectLst/>
                <a:latin typeface="+mn-lt"/>
                <a:ea typeface="+mn-ea"/>
                <a:cs typeface="+mn-cs"/>
              </a:rPr>
              <a:t>Large Scale Projects = “Energy + REC” and “REC only Projects” (only the projects we decided to take the costs for in the 3 state) </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average. UP to 20 years</a:t>
            </a:r>
          </a:p>
          <a:p>
            <a:r>
              <a:rPr lang="en-US" sz="1200" kern="1200" dirty="0" smtClean="0">
                <a:solidFill>
                  <a:schemeClr val="tx1"/>
                </a:solidFill>
                <a:effectLst/>
                <a:latin typeface="+mn-lt"/>
                <a:ea typeface="+mn-ea"/>
                <a:cs typeface="+mn-cs"/>
              </a:rPr>
              <a:t>Section 127 (PA 11-80). 30 MW – 10 for </a:t>
            </a:r>
            <a:r>
              <a:rPr lang="en-US" sz="1200" kern="1200" dirty="0" err="1" smtClean="0">
                <a:solidFill>
                  <a:schemeClr val="tx1"/>
                </a:solidFill>
                <a:effectLst/>
                <a:latin typeface="+mn-lt"/>
                <a:ea typeface="+mn-ea"/>
                <a:cs typeface="+mn-cs"/>
              </a:rPr>
              <a:t>eversource</a:t>
            </a:r>
            <a:r>
              <a:rPr lang="en-US" sz="1200" kern="1200" dirty="0" smtClean="0">
                <a:solidFill>
                  <a:schemeClr val="tx1"/>
                </a:solidFill>
                <a:effectLst/>
                <a:latin typeface="+mn-lt"/>
                <a:ea typeface="+mn-ea"/>
                <a:cs typeface="+mn-cs"/>
              </a:rPr>
              <a:t>, 10 for UI to do on their own</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built their own projects, 10 MW PPAs we issued. Section 127 = Average 20 Year Cost of Utility Owned Projects</a:t>
            </a:r>
          </a:p>
          <a:p>
            <a:r>
              <a:rPr lang="en-US" sz="1200" kern="1200" dirty="0" smtClean="0">
                <a:solidFill>
                  <a:schemeClr val="tx1"/>
                </a:solidFill>
                <a:effectLst/>
                <a:latin typeface="+mn-lt"/>
                <a:ea typeface="+mn-ea"/>
                <a:cs typeface="+mn-cs"/>
              </a:rPr>
              <a:t>Section 6 = REC + Energy – just one procurement, one project. 20 MW solar (first 13-303)</a:t>
            </a:r>
          </a:p>
          <a:p>
            <a:r>
              <a:rPr lang="en-US" sz="1200" b="1" u="sng" kern="1200" dirty="0" smtClean="0">
                <a:solidFill>
                  <a:schemeClr val="tx1"/>
                </a:solidFill>
                <a:effectLst/>
                <a:latin typeface="+mn-lt"/>
                <a:ea typeface="+mn-ea"/>
                <a:cs typeface="+mn-cs"/>
              </a:rPr>
              <a:t>SMALL SCALE –  </a:t>
            </a:r>
            <a:r>
              <a:rPr lang="en-US" sz="1200" b="1" u="none" kern="1200" dirty="0" smtClean="0">
                <a:solidFill>
                  <a:schemeClr val="tx1"/>
                </a:solidFill>
                <a:effectLst/>
                <a:latin typeface="+mn-lt"/>
                <a:ea typeface="+mn-ea"/>
                <a:cs typeface="+mn-cs"/>
              </a:rPr>
              <a:t>wil</a:t>
            </a:r>
            <a:r>
              <a:rPr lang="en-US" sz="1200" b="1" u="none" kern="1200" baseline="0" dirty="0" smtClean="0">
                <a:solidFill>
                  <a:schemeClr val="tx1"/>
                </a:solidFill>
                <a:effectLst/>
                <a:latin typeface="+mn-lt"/>
                <a:ea typeface="+mn-ea"/>
                <a:cs typeface="+mn-cs"/>
              </a:rPr>
              <a:t>l </a:t>
            </a:r>
            <a:r>
              <a:rPr lang="en-US" sz="1200" b="0" u="none" kern="1200" baseline="0" dirty="0" smtClean="0">
                <a:solidFill>
                  <a:schemeClr val="tx1"/>
                </a:solidFill>
                <a:effectLst/>
                <a:latin typeface="+mn-lt"/>
                <a:ea typeface="+mn-ea"/>
                <a:cs typeface="+mn-cs"/>
              </a:rPr>
              <a:t>speak more about this later, but we selected 25 projects all under 20 MW and 34 MW energy efficiency</a:t>
            </a:r>
            <a:endParaRPr lang="en-US" sz="120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LREC ZREC</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Competitive reverse auction process (least cost). REC values declining, but look at overall programmatic costs</a:t>
            </a:r>
          </a:p>
          <a:p>
            <a:r>
              <a:rPr lang="en-US" sz="1200" i="1" kern="1200" dirty="0" smtClean="0">
                <a:solidFill>
                  <a:schemeClr val="tx1"/>
                </a:solidFill>
                <a:effectLst/>
                <a:latin typeface="+mn-lt"/>
                <a:ea typeface="+mn-ea"/>
                <a:cs typeface="+mn-cs"/>
              </a:rPr>
              <a:t>What’s Measured Here?</a:t>
            </a:r>
            <a:r>
              <a:rPr lang="en-US" sz="1200" kern="1200" dirty="0" smtClean="0">
                <a:solidFill>
                  <a:schemeClr val="tx1"/>
                </a:solidFill>
                <a:effectLst/>
                <a:latin typeface="+mn-lt"/>
                <a:ea typeface="+mn-ea"/>
                <a:cs typeface="+mn-cs"/>
              </a:rPr>
              <a:t> REC Cost Over 15 Years + Projected Average NM Rate over 15 years. LREC/ZREC – </a:t>
            </a:r>
            <a:r>
              <a:rPr lang="en-US" sz="1200" kern="1200" dirty="0" err="1" smtClean="0">
                <a:solidFill>
                  <a:schemeClr val="tx1"/>
                </a:solidFill>
                <a:effectLst/>
                <a:latin typeface="+mn-lt"/>
                <a:ea typeface="+mn-ea"/>
                <a:cs typeface="+mn-cs"/>
              </a:rPr>
              <a:t>C&amp;I,utility-administered</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Estimated 2,000 projects </a:t>
            </a:r>
          </a:p>
          <a:p>
            <a:r>
              <a:rPr lang="en-US" sz="1200" kern="1200" dirty="0" smtClean="0">
                <a:solidFill>
                  <a:schemeClr val="tx1"/>
                </a:solidFill>
                <a:effectLst/>
                <a:latin typeface="+mn-lt"/>
                <a:ea typeface="+mn-ea"/>
                <a:cs typeface="+mn-cs"/>
              </a:rPr>
              <a:t>500 MW total from the 5 year program</a:t>
            </a:r>
          </a:p>
          <a:p>
            <a:r>
              <a:rPr lang="en-US" sz="1200" kern="1200" dirty="0" smtClean="0">
                <a:solidFill>
                  <a:schemeClr val="tx1"/>
                </a:solidFill>
                <a:effectLst/>
                <a:latin typeface="+mn-lt"/>
                <a:ea typeface="+mn-ea"/>
                <a:cs typeface="+mn-cs"/>
              </a:rPr>
              <a:t>(CAP</a:t>
            </a:r>
            <a:r>
              <a:rPr lang="en-US" sz="1200" kern="1200" baseline="0" dirty="0" smtClean="0">
                <a:solidFill>
                  <a:schemeClr val="tx1"/>
                </a:solidFill>
                <a:effectLst/>
                <a:latin typeface="+mn-lt"/>
                <a:ea typeface="+mn-ea"/>
                <a:cs typeface="+mn-cs"/>
              </a:rPr>
              <a:t> on LREC/ZREC is dollar amount, not quantity).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LREC – 2 MW or less</a:t>
            </a:r>
            <a:r>
              <a:rPr lang="en-US" sz="1200" kern="1200" baseline="0" dirty="0" smtClean="0">
                <a:solidFill>
                  <a:schemeClr val="tx1"/>
                </a:solidFill>
                <a:effectLst/>
                <a:latin typeface="+mn-lt"/>
                <a:ea typeface="+mn-ea"/>
                <a:cs typeface="+mn-cs"/>
              </a:rPr>
              <a:t> size req. (larger solar can compete here). ZREC – 1 MW or less. </a:t>
            </a:r>
            <a:r>
              <a:rPr lang="en-US" sz="1200" kern="1200" dirty="0" smtClean="0">
                <a:solidFill>
                  <a:schemeClr val="tx1"/>
                </a:solidFill>
                <a:effectLst/>
                <a:latin typeface="+mn-lt"/>
                <a:ea typeface="+mn-ea"/>
                <a:cs typeface="+mn-cs"/>
              </a:rPr>
              <a:t>PURA requires certain percentage split between</a:t>
            </a:r>
            <a:r>
              <a:rPr lang="en-US" sz="1200" kern="1200" baseline="0" dirty="0" smtClean="0">
                <a:solidFill>
                  <a:schemeClr val="tx1"/>
                </a:solidFill>
                <a:effectLst/>
                <a:latin typeface="+mn-lt"/>
                <a:ea typeface="+mn-ea"/>
                <a:cs typeface="+mn-cs"/>
              </a:rPr>
              <a:t> large, medium, small ZREC. Cost of small ZREC is higher, on balance can make ZREC seem more expensive.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RSIP =</a:t>
            </a:r>
            <a:r>
              <a:rPr lang="en-US" sz="1200" kern="1200" dirty="0" smtClean="0">
                <a:solidFill>
                  <a:schemeClr val="tx1"/>
                </a:solidFill>
                <a:effectLst/>
                <a:latin typeface="+mn-lt"/>
                <a:ea typeface="+mn-ea"/>
                <a:cs typeface="+mn-cs"/>
              </a:rPr>
              <a:t> Connecticut Green Bank’s Residential Solar programs  (330 MW)</a:t>
            </a:r>
          </a:p>
          <a:p>
            <a:r>
              <a:rPr lang="en-US" sz="1200" kern="1200" dirty="0" smtClean="0">
                <a:solidFill>
                  <a:schemeClr val="tx1"/>
                </a:solidFill>
                <a:effectLst/>
                <a:latin typeface="+mn-lt"/>
                <a:ea typeface="+mn-ea"/>
                <a:cs typeface="+mn-cs"/>
              </a:rPr>
              <a:t>18,000 solar homes and growing</a:t>
            </a:r>
          </a:p>
          <a:p>
            <a:r>
              <a:rPr lang="en-US" sz="1200" kern="1200" dirty="0" smtClean="0">
                <a:solidFill>
                  <a:schemeClr val="tx1"/>
                </a:solidFill>
                <a:effectLst/>
                <a:latin typeface="+mn-lt"/>
                <a:ea typeface="+mn-ea"/>
                <a:cs typeface="+mn-cs"/>
              </a:rPr>
              <a:t>RSIP Incentive + Projected Average NM Rate over 20 years (total past electric rates – customer charge. Escalated it by percentage increase). GB provides an incentive. Each year a cap for the incentive, GB takes the </a:t>
            </a:r>
            <a:r>
              <a:rPr lang="en-US" sz="1200" kern="1200" dirty="0" err="1" smtClean="0">
                <a:solidFill>
                  <a:schemeClr val="tx1"/>
                </a:solidFill>
                <a:effectLst/>
                <a:latin typeface="+mn-lt"/>
                <a:ea typeface="+mn-ea"/>
                <a:cs typeface="+mn-cs"/>
              </a:rPr>
              <a:t>RECs.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CONCLUSION:</a:t>
            </a:r>
            <a:endParaRPr lang="en-US" baseline="0" dirty="0" smtClean="0"/>
          </a:p>
        </p:txBody>
      </p:sp>
      <p:sp>
        <p:nvSpPr>
          <p:cNvPr id="4" name="Slide Number Placeholder 3"/>
          <p:cNvSpPr>
            <a:spLocks noGrp="1"/>
          </p:cNvSpPr>
          <p:nvPr>
            <p:ph type="sldNum" sz="quarter" idx="10"/>
          </p:nvPr>
        </p:nvSpPr>
        <p:spPr/>
        <p:txBody>
          <a:bodyPr/>
          <a:lstStyle/>
          <a:p>
            <a:fld id="{0ED3415D-3718-46A6-8C45-FDA6A5E41F51}" type="slidenum">
              <a:rPr lang="en-US" smtClean="0"/>
              <a:t>15</a:t>
            </a:fld>
            <a:endParaRPr lang="en-US"/>
          </a:p>
        </p:txBody>
      </p:sp>
    </p:spTree>
    <p:extLst>
      <p:ext uri="{BB962C8B-B14F-4D97-AF65-F5344CB8AC3E}">
        <p14:creationId xmlns:p14="http://schemas.microsoft.com/office/powerpoint/2010/main" val="1828134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chart</a:t>
            </a:r>
            <a:r>
              <a:rPr lang="en-US" baseline="0" dirty="0" smtClean="0"/>
              <a:t> above shows the RECs that we are acquiring from each program. 1 REC = 1 MWH of generation from a Class 1 Resource. GB pre </a:t>
            </a:r>
            <a:r>
              <a:rPr lang="en-US" baseline="0" dirty="0" err="1" smtClean="0"/>
              <a:t>dev</a:t>
            </a:r>
            <a:r>
              <a:rPr lang="en-US" baseline="0" dirty="0" smtClean="0"/>
              <a:t> and project support (PPAs)</a:t>
            </a:r>
          </a:p>
          <a:p>
            <a:endParaRPr lang="en-US" baseline="0" dirty="0" smtClean="0"/>
          </a:p>
          <a:p>
            <a:r>
              <a:rPr lang="en-US" baseline="0" dirty="0" smtClean="0"/>
              <a:t>Once the contract expires, future RECs that are produced can no longer be claimed. DEEP assumes that our load will decrease by 0.80% each year.</a:t>
            </a:r>
          </a:p>
          <a:p>
            <a:endParaRPr lang="en-US" baseline="0" dirty="0" smtClean="0"/>
          </a:p>
          <a:p>
            <a:r>
              <a:rPr lang="en-US" baseline="0" dirty="0" smtClean="0"/>
              <a:t>Section 8 – biomass procurement</a:t>
            </a:r>
          </a:p>
          <a:p>
            <a:endParaRPr lang="en-US" baseline="0" dirty="0" smtClean="0"/>
          </a:p>
          <a:p>
            <a:r>
              <a:rPr lang="en-US" baseline="0" dirty="0" smtClean="0"/>
              <a:t>Project 150 – precursor, Clean energy fund, statutorily mandated program. 2008 or so, mandate to develop 150 MW worth of projects.</a:t>
            </a:r>
            <a:endParaRPr lang="en-US" dirty="0"/>
          </a:p>
        </p:txBody>
      </p:sp>
      <p:sp>
        <p:nvSpPr>
          <p:cNvPr id="4" name="Slide Number Placeholder 3"/>
          <p:cNvSpPr>
            <a:spLocks noGrp="1"/>
          </p:cNvSpPr>
          <p:nvPr>
            <p:ph type="sldNum" sz="quarter" idx="10"/>
          </p:nvPr>
        </p:nvSpPr>
        <p:spPr/>
        <p:txBody>
          <a:bodyPr/>
          <a:lstStyle/>
          <a:p>
            <a:fld id="{0ED3415D-3718-46A6-8C45-FDA6A5E41F51}" type="slidenum">
              <a:rPr lang="en-US" smtClean="0"/>
              <a:t>16</a:t>
            </a:fld>
            <a:endParaRPr lang="en-US"/>
          </a:p>
        </p:txBody>
      </p:sp>
    </p:spTree>
    <p:extLst>
      <p:ext uri="{BB962C8B-B14F-4D97-AF65-F5344CB8AC3E}">
        <p14:creationId xmlns:p14="http://schemas.microsoft.com/office/powerpoint/2010/main" val="884679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solar projects again,</a:t>
            </a:r>
            <a:r>
              <a:rPr lang="en-US" baseline="0" dirty="0" smtClean="0"/>
              <a:t> </a:t>
            </a:r>
            <a:r>
              <a:rPr lang="en-US" dirty="0" smtClean="0"/>
              <a:t>lots</a:t>
            </a:r>
            <a:r>
              <a:rPr lang="en-US" baseline="0" dirty="0" smtClean="0"/>
              <a:t> located in Connecticut</a:t>
            </a:r>
          </a:p>
          <a:p>
            <a:endParaRPr lang="en-US" baseline="0" dirty="0" smtClean="0"/>
          </a:p>
          <a:p>
            <a:r>
              <a:rPr lang="en-US" baseline="0" dirty="0" smtClean="0"/>
              <a:t>We learned that economies of scale is not a large number of MWs (we can get good economies of scale even in the under 20 MW grid connected group).</a:t>
            </a:r>
          </a:p>
        </p:txBody>
      </p:sp>
      <p:sp>
        <p:nvSpPr>
          <p:cNvPr id="4" name="Slide Number Placeholder 3"/>
          <p:cNvSpPr>
            <a:spLocks noGrp="1"/>
          </p:cNvSpPr>
          <p:nvPr>
            <p:ph type="sldNum" sz="quarter" idx="10"/>
          </p:nvPr>
        </p:nvSpPr>
        <p:spPr/>
        <p:txBody>
          <a:bodyPr/>
          <a:lstStyle/>
          <a:p>
            <a:fld id="{AB24DE01-3532-45EB-A682-36F59A67C03C}" type="slidenum">
              <a:rPr lang="en-US" smtClean="0"/>
              <a:pPr/>
              <a:t>17</a:t>
            </a:fld>
            <a:endParaRPr lang="en-US" dirty="0"/>
          </a:p>
        </p:txBody>
      </p:sp>
    </p:spTree>
    <p:extLst>
      <p:ext uri="{BB962C8B-B14F-4D97-AF65-F5344CB8AC3E}">
        <p14:creationId xmlns:p14="http://schemas.microsoft.com/office/powerpoint/2010/main" val="1001481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Negotiations are ongoing, contracts  should</a:t>
            </a:r>
            <a:r>
              <a:rPr lang="en-US" baseline="0" dirty="0" smtClean="0"/>
              <a:t> be filed at PURA in the next few weeks</a:t>
            </a:r>
            <a:endParaRPr lang="en-US" dirty="0"/>
          </a:p>
        </p:txBody>
      </p:sp>
      <p:sp>
        <p:nvSpPr>
          <p:cNvPr id="4" name="Slide Number Placeholder 3"/>
          <p:cNvSpPr>
            <a:spLocks noGrp="1"/>
          </p:cNvSpPr>
          <p:nvPr>
            <p:ph type="sldNum" sz="quarter" idx="10"/>
          </p:nvPr>
        </p:nvSpPr>
        <p:spPr/>
        <p:txBody>
          <a:bodyPr/>
          <a:lstStyle/>
          <a:p>
            <a:fld id="{0ED3415D-3718-46A6-8C45-FDA6A5E41F51}" type="slidenum">
              <a:rPr lang="en-US" smtClean="0"/>
              <a:t>18</a:t>
            </a:fld>
            <a:endParaRPr lang="en-US"/>
          </a:p>
        </p:txBody>
      </p:sp>
    </p:spTree>
    <p:extLst>
      <p:ext uri="{BB962C8B-B14F-4D97-AF65-F5344CB8AC3E}">
        <p14:creationId xmlns:p14="http://schemas.microsoft.com/office/powerpoint/2010/main" val="443899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just solar – all class I RE</a:t>
            </a:r>
          </a:p>
          <a:p>
            <a:r>
              <a:rPr lang="en-US" dirty="0" smtClean="0"/>
              <a:t>Statute</a:t>
            </a:r>
            <a:r>
              <a:rPr lang="en-US" baseline="0" dirty="0" smtClean="0"/>
              <a:t> is as small as 500 kw – 6 MW</a:t>
            </a:r>
          </a:p>
          <a:p>
            <a:r>
              <a:rPr lang="en-US" baseline="0" dirty="0" smtClean="0"/>
              <a:t>Max size of 2 MWs</a:t>
            </a:r>
          </a:p>
          <a:p>
            <a:endParaRPr lang="en-US" baseline="0" dirty="0" smtClean="0"/>
          </a:p>
          <a:p>
            <a:r>
              <a:rPr lang="en-US" baseline="0" dirty="0" smtClean="0"/>
              <a:t>Objective: learn what type of shared clean energy programs are sustainable for CT, how to structure making sure there are sufficient consumer protections. Subscriber, utility, developer.</a:t>
            </a:r>
          </a:p>
          <a:p>
            <a:endParaRPr lang="en-US" baseline="0" dirty="0" smtClean="0"/>
          </a:p>
          <a:p>
            <a:r>
              <a:rPr lang="en-US" baseline="0" dirty="0" smtClean="0"/>
              <a:t>Same concept as VNM. VNM is limited to specific consumer types. Set program parameters – purpose is to get renters and low-income customers. We require 40% residential, the rest could be C&amp;I.</a:t>
            </a:r>
            <a:endParaRPr lang="en-US" dirty="0"/>
          </a:p>
        </p:txBody>
      </p:sp>
      <p:sp>
        <p:nvSpPr>
          <p:cNvPr id="4" name="Slide Number Placeholder 3"/>
          <p:cNvSpPr>
            <a:spLocks noGrp="1"/>
          </p:cNvSpPr>
          <p:nvPr>
            <p:ph type="sldNum" sz="quarter" idx="10"/>
          </p:nvPr>
        </p:nvSpPr>
        <p:spPr/>
        <p:txBody>
          <a:bodyPr/>
          <a:lstStyle/>
          <a:p>
            <a:fld id="{0ED3415D-3718-46A6-8C45-FDA6A5E41F51}" type="slidenum">
              <a:rPr lang="en-US" smtClean="0"/>
              <a:t>19</a:t>
            </a:fld>
            <a:endParaRPr lang="en-US"/>
          </a:p>
        </p:txBody>
      </p:sp>
    </p:spTree>
    <p:extLst>
      <p:ext uri="{BB962C8B-B14F-4D97-AF65-F5344CB8AC3E}">
        <p14:creationId xmlns:p14="http://schemas.microsoft.com/office/powerpoint/2010/main" val="2619622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EV</a:t>
            </a:r>
            <a:r>
              <a:rPr lang="en-US" baseline="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workshop will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include leveraging the VW settlement and the role of the utilities in EV deployment, </a:t>
            </a:r>
            <a:endParaRPr lang="en-US" dirty="0"/>
          </a:p>
        </p:txBody>
      </p:sp>
      <p:sp>
        <p:nvSpPr>
          <p:cNvPr id="4" name="Slide Number Placeholder 3"/>
          <p:cNvSpPr>
            <a:spLocks noGrp="1"/>
          </p:cNvSpPr>
          <p:nvPr>
            <p:ph type="sldNum" sz="quarter" idx="10"/>
          </p:nvPr>
        </p:nvSpPr>
        <p:spPr/>
        <p:txBody>
          <a:bodyPr/>
          <a:lstStyle/>
          <a:p>
            <a:fld id="{0ED3415D-3718-46A6-8C45-FDA6A5E41F51}" type="slidenum">
              <a:rPr lang="en-US" smtClean="0"/>
              <a:t>20</a:t>
            </a:fld>
            <a:endParaRPr lang="en-US"/>
          </a:p>
        </p:txBody>
      </p:sp>
    </p:spTree>
    <p:extLst>
      <p:ext uri="{BB962C8B-B14F-4D97-AF65-F5344CB8AC3E}">
        <p14:creationId xmlns:p14="http://schemas.microsoft.com/office/powerpoint/2010/main" val="232605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3415D-3718-46A6-8C45-FDA6A5E41F51}" type="slidenum">
              <a:rPr lang="en-US" smtClean="0"/>
              <a:t>2</a:t>
            </a:fld>
            <a:endParaRPr lang="en-US"/>
          </a:p>
        </p:txBody>
      </p:sp>
    </p:spTree>
    <p:extLst>
      <p:ext uri="{BB962C8B-B14F-4D97-AF65-F5344CB8AC3E}">
        <p14:creationId xmlns:p14="http://schemas.microsoft.com/office/powerpoint/2010/main" val="3959505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3415D-3718-46A6-8C45-FDA6A5E41F51}" type="slidenum">
              <a:rPr lang="en-US" smtClean="0"/>
              <a:t>21</a:t>
            </a:fld>
            <a:endParaRPr lang="en-US"/>
          </a:p>
        </p:txBody>
      </p:sp>
    </p:spTree>
    <p:extLst>
      <p:ext uri="{BB962C8B-B14F-4D97-AF65-F5344CB8AC3E}">
        <p14:creationId xmlns:p14="http://schemas.microsoft.com/office/powerpoint/2010/main" val="84610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DEEP was established on July 1, 2011 with the consolidation of the Department of Environmental Protection, the Department of Public Utility Control, and energy policy staff from other areas of state government. </a:t>
            </a:r>
          </a:p>
          <a:p>
            <a:pPr lvl="0"/>
            <a:endParaRPr lang="en-US" dirty="0" smtClean="0"/>
          </a:p>
          <a:p>
            <a:pPr lvl="0"/>
            <a:r>
              <a:rPr lang="en-US" dirty="0" smtClean="0"/>
              <a:t>The consolidation of these agencies and staff helps to integrate energy and environmental policies and programs in a more systematic, proactive and coherent manner to provide a better structure for decision-making and to build a sustainable and prosperous economic future.</a:t>
            </a:r>
          </a:p>
          <a:p>
            <a:pPr lvl="0"/>
            <a:r>
              <a:rPr lang="en-US" dirty="0" smtClean="0"/>
              <a:t>The agency is organized into three main branches and the Office of the Commissioner. </a:t>
            </a:r>
            <a:endParaRPr lang="en-US" b="1" dirty="0" smtClean="0"/>
          </a:p>
          <a:p>
            <a:pPr>
              <a:spcAft>
                <a:spcPts val="611"/>
              </a:spcAft>
            </a:pPr>
            <a:endParaRPr lang="en-US" b="1" dirty="0" smtClean="0"/>
          </a:p>
          <a:p>
            <a:pPr>
              <a:spcAft>
                <a:spcPts val="611"/>
              </a:spcAft>
            </a:pPr>
            <a:r>
              <a:rPr lang="en-US" b="1" dirty="0" smtClean="0"/>
              <a:t>The overarching goals of the agency are to: </a:t>
            </a:r>
            <a:endParaRPr lang="en-US" dirty="0" smtClean="0"/>
          </a:p>
          <a:p>
            <a:pPr marL="232943" indent="-232943">
              <a:spcAft>
                <a:spcPts val="611"/>
              </a:spcAft>
              <a:buFont typeface="+mj-lt"/>
              <a:buAutoNum type="arabicPeriod"/>
            </a:pPr>
            <a:r>
              <a:rPr lang="en-US" dirty="0" smtClean="0"/>
              <a:t>Integrate energy and environmental policies and programs in a more systematic, proactive and coherent manner to provide a better structure for decision-making and to build a sustainable and prosperous economic future.</a:t>
            </a:r>
          </a:p>
          <a:p>
            <a:pPr marL="232943" indent="-232943">
              <a:spcAft>
                <a:spcPts val="611"/>
              </a:spcAft>
              <a:buFont typeface="+mj-lt"/>
              <a:buAutoNum type="arabicPeriod"/>
            </a:pPr>
            <a:r>
              <a:rPr lang="en-US" dirty="0" smtClean="0"/>
              <a:t>Bring down the cost of electricity to make Connecticut more competitive, promote energy efficiency, and encourage the development and use of clean energy technologies.</a:t>
            </a:r>
          </a:p>
          <a:p>
            <a:pPr marL="232943" indent="-232943">
              <a:spcAft>
                <a:spcPts val="611"/>
              </a:spcAft>
              <a:buFont typeface="+mj-lt"/>
              <a:buAutoNum type="arabicPeriod"/>
            </a:pPr>
            <a:r>
              <a:rPr lang="en-US" dirty="0" smtClean="0"/>
              <a:t>Unleash a renewed spirit of innovation for pollution control, conservation of natural resources, and management of Connecticut’s parks and forests.</a:t>
            </a:r>
          </a:p>
          <a:p>
            <a:pPr defTabSz="931774">
              <a:spcAft>
                <a:spcPts val="611"/>
              </a:spcAft>
              <a:defRPr/>
            </a:pPr>
            <a:endParaRPr lang="en-US" dirty="0" smtClean="0"/>
          </a:p>
          <a:p>
            <a:pPr defTabSz="931774">
              <a:spcAft>
                <a:spcPts val="611"/>
              </a:spcAft>
              <a:defRPr/>
            </a:pPr>
            <a:r>
              <a:rPr lang="en-US" dirty="0" smtClean="0"/>
              <a:t>The agency is organized into three main branches and the Office of the Commissioner. The Office of Climate Change, Technology and Research sits within the Bureau of Energy &amp; Technology Policy.</a:t>
            </a:r>
          </a:p>
          <a:p>
            <a:pPr marL="232943" indent="-232943">
              <a:spcAft>
                <a:spcPts val="611"/>
              </a:spcAft>
              <a:buFont typeface="+mj-lt"/>
              <a:buAutoNum type="arabicPeriod"/>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ED3415D-3718-46A6-8C45-FDA6A5E41F51}" type="slidenum">
              <a:rPr lang="en-US" smtClean="0"/>
              <a:t>3</a:t>
            </a:fld>
            <a:endParaRPr lang="en-US"/>
          </a:p>
        </p:txBody>
      </p:sp>
    </p:spTree>
    <p:extLst>
      <p:ext uri="{BB962C8B-B14F-4D97-AF65-F5344CB8AC3E}">
        <p14:creationId xmlns:p14="http://schemas.microsoft.com/office/powerpoint/2010/main" val="224639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smtClean="0"/>
              <a:t>Connecticut has a robust policy</a:t>
            </a:r>
            <a:r>
              <a:rPr lang="en-US" sz="2400" baseline="0" dirty="0" smtClean="0"/>
              <a:t> framework across energy and environment recognizing that the two are inextricably linked when it comes to </a:t>
            </a:r>
            <a:r>
              <a:rPr lang="en-US" sz="2400" dirty="0" smtClean="0"/>
              <a:t>solving </a:t>
            </a:r>
            <a:r>
              <a:rPr lang="en-US" sz="2400" dirty="0"/>
              <a:t>climate </a:t>
            </a:r>
            <a:r>
              <a:rPr lang="en-US" sz="2400" dirty="0" smtClean="0"/>
              <a:t>change.</a:t>
            </a:r>
          </a:p>
          <a:p>
            <a:pPr lvl="0"/>
            <a:endParaRPr lang="en-US" sz="2400" dirty="0" smtClean="0"/>
          </a:p>
          <a:p>
            <a:pPr lvl="0"/>
            <a:r>
              <a:rPr lang="en-US" sz="2400" dirty="0" smtClean="0"/>
              <a:t>CT</a:t>
            </a:r>
            <a:r>
              <a:rPr lang="en-US" sz="2400" baseline="0" dirty="0" smtClean="0"/>
              <a:t> has </a:t>
            </a:r>
            <a:r>
              <a:rPr lang="en-US" sz="2400" dirty="0" smtClean="0"/>
              <a:t>put </a:t>
            </a:r>
            <a:r>
              <a:rPr lang="en-US" sz="2400" dirty="0"/>
              <a:t>forth proven strategies, programs, and policies that can be adopted by other jurisdictions that may have larger GHG reduction impacts. </a:t>
            </a:r>
          </a:p>
          <a:p>
            <a:pPr lvl="0"/>
            <a:endParaRPr lang="en-US" sz="2400" dirty="0"/>
          </a:p>
          <a:p>
            <a:pPr lvl="0"/>
            <a:r>
              <a:rPr lang="en-US" sz="2400" dirty="0"/>
              <a:t>As demonstrated in this timeline CT has been a national and even international leader in putting forth strategies, programs, and legislation to address climate change.</a:t>
            </a:r>
          </a:p>
          <a:p>
            <a:pPr lvl="0"/>
            <a:endParaRPr lang="en-US" sz="2400" dirty="0"/>
          </a:p>
          <a:p>
            <a:pPr lvl="0"/>
            <a:r>
              <a:rPr lang="en-US" sz="2400" dirty="0"/>
              <a:t>Individual and collective state actions have pushed the federal government to take action on climate change. The role that state’s like CT and its NE Counterparts play in setting the bar for others to live up to is critical.</a:t>
            </a:r>
          </a:p>
          <a:p>
            <a:pPr lvl="0"/>
            <a:endParaRPr lang="en-US" sz="2400" dirty="0"/>
          </a:p>
          <a:p>
            <a:pPr lvl="0"/>
            <a:r>
              <a:rPr lang="en-US" sz="2400" dirty="0"/>
              <a:t>While CT’s carbon footprint may be small, our impact is not!</a:t>
            </a:r>
          </a:p>
          <a:p>
            <a:pPr lvl="0"/>
            <a:endParaRPr lang="en-US" sz="2400" dirty="0"/>
          </a:p>
          <a:p>
            <a:pPr lvl="0"/>
            <a:r>
              <a:rPr lang="en-US" sz="2400" dirty="0"/>
              <a:t>For instance, when multiple states in a region work together to demonstrate leadership by making commitments to reduce statewide greenhouse gas emissions, as the New England states have done, then you start seeing the results of our leadership actions. </a:t>
            </a:r>
          </a:p>
          <a:p>
            <a:pPr lvl="0"/>
            <a:endParaRPr lang="en-US" sz="2400" dirty="0"/>
          </a:p>
          <a:p>
            <a:pPr lvl="0"/>
            <a:r>
              <a:rPr lang="en-US" sz="2400" dirty="0"/>
              <a:t>We spend a lot of time working with regional partners to identify climate leadership opportunities that are meaningful when collective action is taken. </a:t>
            </a:r>
          </a:p>
          <a:p>
            <a:pPr lvl="0"/>
            <a:r>
              <a:rPr lang="en-US" sz="2400" dirty="0"/>
              <a:t>A great example of this is the Regional Greenhouse Gas Initiative, also known as RGGI – this was the first in the nation multi-state market-based cap and invest program aimed at reducing carbon pollution. Since the program inception in 2009, collectively, the RGGI states have cut carbon pollution from the power sector 45 percent even as their economies grew 8 percent.</a:t>
            </a:r>
          </a:p>
          <a:p>
            <a:pPr lvl="0"/>
            <a:endParaRPr lang="en-US" sz="2400" dirty="0"/>
          </a:p>
          <a:p>
            <a:pPr lvl="0"/>
            <a:r>
              <a:rPr lang="en-US" sz="2400" dirty="0"/>
              <a:t>RGGI states – include NE states, NY, MD, and DE</a:t>
            </a:r>
          </a:p>
          <a:p>
            <a:pPr marL="931774" indent="-346180">
              <a:spcAft>
                <a:spcPts val="1223"/>
              </a:spcAft>
            </a:pPr>
            <a:endParaRPr lang="en-US" sz="2400" dirty="0">
              <a:latin typeface="Calibri" pitchFamily="34" charset="0"/>
              <a:cs typeface="Calibri" pitchFamily="34" charset="0"/>
            </a:endParaRPr>
          </a:p>
          <a:p>
            <a:pPr marL="931774" indent="-346180">
              <a:spcAft>
                <a:spcPts val="1223"/>
              </a:spcAft>
            </a:pPr>
            <a:r>
              <a:rPr lang="en-US" sz="2400" dirty="0">
                <a:latin typeface="Calibri" pitchFamily="34" charset="0"/>
                <a:cs typeface="Calibri" pitchFamily="34" charset="0"/>
              </a:rPr>
              <a:t>Robust environmental and energy policy framework</a:t>
            </a:r>
          </a:p>
          <a:p>
            <a:pPr marL="931774" indent="-346180">
              <a:spcAft>
                <a:spcPts val="1223"/>
              </a:spcAft>
            </a:pPr>
            <a:r>
              <a:rPr lang="en-US" sz="2400" dirty="0">
                <a:latin typeface="Calibri" pitchFamily="34" charset="0"/>
                <a:cs typeface="Calibri" pitchFamily="34" charset="0"/>
              </a:rPr>
              <a:t>Regionally we have aggressive RPS targets</a:t>
            </a:r>
          </a:p>
          <a:p>
            <a:pPr marL="931774" indent="-346180">
              <a:spcAft>
                <a:spcPts val="1223"/>
              </a:spcAft>
            </a:pPr>
            <a:r>
              <a:rPr lang="en-US" sz="2400" dirty="0">
                <a:latin typeface="Calibri" pitchFamily="34" charset="0"/>
                <a:cs typeface="Calibri" pitchFamily="34" charset="0"/>
              </a:rPr>
              <a:t>Comprehensive energy strategy sets a broader strategic energy/environmental framework look broadly at energy consumption, environmental benchmarks and overall costs both rates and total costs and comparing strategies</a:t>
            </a:r>
          </a:p>
          <a:p>
            <a:pPr marL="931774" indent="-346180">
              <a:spcAft>
                <a:spcPts val="1223"/>
              </a:spcAft>
            </a:pPr>
            <a:endParaRPr lang="en-US" sz="2400" dirty="0">
              <a:latin typeface="Calibri" pitchFamily="34" charset="0"/>
              <a:cs typeface="Calibri" pitchFamily="34" charset="0"/>
            </a:endParaRPr>
          </a:p>
          <a:p>
            <a:pPr marL="931774" indent="-346180">
              <a:spcAft>
                <a:spcPts val="1223"/>
              </a:spcAft>
            </a:pPr>
            <a:endParaRPr lang="en-US" sz="24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69356568-9967-452D-B317-EB4782023B7F}" type="slidenum">
              <a:rPr lang="en-US" smtClean="0"/>
              <a:t>4</a:t>
            </a:fld>
            <a:endParaRPr lang="en-US" dirty="0"/>
          </a:p>
        </p:txBody>
      </p:sp>
    </p:spTree>
    <p:extLst>
      <p:ext uri="{BB962C8B-B14F-4D97-AF65-F5344CB8AC3E}">
        <p14:creationId xmlns:p14="http://schemas.microsoft.com/office/powerpoint/2010/main" val="415055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trends frame the issues and policy drivers</a:t>
            </a:r>
            <a:r>
              <a:rPr lang="en-US" baseline="0" dirty="0" smtClean="0"/>
              <a:t> for the CES.</a:t>
            </a:r>
          </a:p>
          <a:p>
            <a:endParaRPr lang="en-US" baseline="0" dirty="0" smtClean="0"/>
          </a:p>
          <a:p>
            <a:pPr marL="0" lvl="1" defTabSz="931774">
              <a:defRPr/>
            </a:pPr>
            <a:r>
              <a:rPr lang="en-US" dirty="0">
                <a:solidFill>
                  <a:srgbClr val="FFFFFF"/>
                </a:solidFill>
              </a:rPr>
              <a:t>Tailored energy solutions for residents and businesses, low income, commercial, industrial, and government facilities.</a:t>
            </a:r>
          </a:p>
          <a:p>
            <a:pPr marL="0" lvl="1" defTabSz="931774">
              <a:defRPr/>
            </a:pPr>
            <a:r>
              <a:rPr lang="en-US" dirty="0">
                <a:solidFill>
                  <a:srgbClr val="FFFFFF"/>
                </a:solidFill>
              </a:rPr>
              <a:t>DEEP has emphasized  larger-scale cost effective renewables procured through an open, competitive and transparent process to balance costs across programs.</a:t>
            </a:r>
          </a:p>
          <a:p>
            <a:pPr marL="0" lvl="1" defTabSz="931774">
              <a:defRPr/>
            </a:pPr>
            <a:endParaRPr lang="en-US" baseline="0" dirty="0" smtClean="0"/>
          </a:p>
          <a:p>
            <a:pPr marL="0" lvl="1" defTabSz="931774">
              <a:defRPr/>
            </a:pPr>
            <a:r>
              <a:rPr lang="en-US" dirty="0">
                <a:solidFill>
                  <a:srgbClr val="FFFFFF"/>
                </a:solidFill>
              </a:rPr>
              <a:t>Focus on harmonizing siting of renewables with land use policies</a:t>
            </a:r>
          </a:p>
          <a:p>
            <a:pPr marL="0" lvl="1" defTabSz="931774">
              <a:defRPr/>
            </a:pPr>
            <a:endParaRPr lang="en-US" baseline="0" dirty="0" smtClean="0"/>
          </a:p>
          <a:p>
            <a:pPr marL="0" lvl="1" defTabSz="931774">
              <a:defRPr/>
            </a:pPr>
            <a:r>
              <a:rPr lang="en-US" baseline="0" dirty="0" smtClean="0"/>
              <a:t>Grid modernization pilots under </a:t>
            </a:r>
            <a:r>
              <a:rPr lang="en-US" sz="2000" dirty="0">
                <a:solidFill>
                  <a:srgbClr val="FFFFFF"/>
                </a:solidFill>
              </a:rPr>
              <a:t>(Grid side demonstration Projects Under Public Act 15-5</a:t>
            </a:r>
            <a:r>
              <a:rPr lang="en-US" dirty="0" smtClean="0">
                <a:solidFill>
                  <a:srgbClr val="FFFFFF"/>
                </a:solidFill>
              </a:rPr>
              <a:t>)</a:t>
            </a:r>
          </a:p>
          <a:p>
            <a:pPr marL="0" lvl="1" defTabSz="931774">
              <a:defRPr/>
            </a:pPr>
            <a:r>
              <a:rPr lang="en-US" sz="2000" dirty="0">
                <a:solidFill>
                  <a:srgbClr val="FFFFFF"/>
                </a:solidFill>
              </a:rPr>
              <a:t>Enabling on-site generation and two-way distribution and capturing locational benefits</a:t>
            </a:r>
          </a:p>
          <a:p>
            <a:endParaRPr lang="en-US" dirty="0"/>
          </a:p>
        </p:txBody>
      </p:sp>
      <p:sp>
        <p:nvSpPr>
          <p:cNvPr id="4" name="Slide Number Placeholder 3"/>
          <p:cNvSpPr>
            <a:spLocks noGrp="1"/>
          </p:cNvSpPr>
          <p:nvPr>
            <p:ph type="sldNum" sz="quarter" idx="10"/>
          </p:nvPr>
        </p:nvSpPr>
        <p:spPr/>
        <p:txBody>
          <a:bodyPr/>
          <a:lstStyle/>
          <a:p>
            <a:fld id="{0ED3415D-3718-46A6-8C45-FDA6A5E41F51}" type="slidenum">
              <a:rPr lang="en-US" smtClean="0"/>
              <a:t>5</a:t>
            </a:fld>
            <a:endParaRPr lang="en-US"/>
          </a:p>
        </p:txBody>
      </p:sp>
    </p:spTree>
    <p:extLst>
      <p:ext uri="{BB962C8B-B14F-4D97-AF65-F5344CB8AC3E}">
        <p14:creationId xmlns:p14="http://schemas.microsoft.com/office/powerpoint/2010/main" val="423520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trends frame the issues and policy drivers</a:t>
            </a:r>
            <a:r>
              <a:rPr lang="en-US" baseline="0" dirty="0" smtClean="0"/>
              <a:t> for the CES.</a:t>
            </a:r>
          </a:p>
          <a:p>
            <a:endParaRPr lang="en-US" baseline="0" dirty="0" smtClean="0"/>
          </a:p>
          <a:p>
            <a:pPr marL="0" lvl="1" defTabSz="931774">
              <a:defRPr/>
            </a:pPr>
            <a:r>
              <a:rPr lang="en-US" dirty="0">
                <a:solidFill>
                  <a:srgbClr val="FFFFFF"/>
                </a:solidFill>
              </a:rPr>
              <a:t>Tailored energy solutions for residents and businesses</a:t>
            </a:r>
            <a:r>
              <a:rPr lang="en-US" dirty="0" smtClean="0">
                <a:solidFill>
                  <a:srgbClr val="FFFFFF"/>
                </a:solidFill>
              </a:rPr>
              <a:t>,</a:t>
            </a:r>
            <a:r>
              <a:rPr lang="en-US" dirty="0" smtClean="0">
                <a:solidFill>
                  <a:srgbClr val="FF0000"/>
                </a:solidFill>
              </a:rPr>
              <a:t>, </a:t>
            </a:r>
            <a:r>
              <a:rPr lang="en-US" dirty="0">
                <a:solidFill>
                  <a:srgbClr val="FF0000"/>
                </a:solidFill>
              </a:rPr>
              <a:t>industrial, and government facilities.</a:t>
            </a:r>
          </a:p>
          <a:p>
            <a:pPr marL="0" lvl="1" defTabSz="931774">
              <a:defRPr/>
            </a:pPr>
            <a:r>
              <a:rPr lang="en-US" dirty="0" smtClean="0">
                <a:solidFill>
                  <a:srgbClr val="FF0000"/>
                </a:solidFill>
              </a:rPr>
              <a:t>low income, commercial businesses</a:t>
            </a:r>
            <a:r>
              <a:rPr lang="en-US" dirty="0" smtClean="0">
                <a:solidFill>
                  <a:srgbClr val="FFFFFF"/>
                </a:solidFill>
              </a:rPr>
              <a:t>.</a:t>
            </a:r>
            <a:endParaRPr lang="en-US" dirty="0">
              <a:solidFill>
                <a:srgbClr val="FFFFFF"/>
              </a:solidFill>
            </a:endParaRPr>
          </a:p>
          <a:p>
            <a:pPr marL="0" lvl="1" defTabSz="931774">
              <a:defRPr/>
            </a:pPr>
            <a:endParaRPr lang="en-US" baseline="0" dirty="0" smtClean="0"/>
          </a:p>
          <a:p>
            <a:pPr marL="0" lvl="1" defTabSz="931774">
              <a:defRPr/>
            </a:pPr>
            <a:r>
              <a:rPr lang="en-US" dirty="0" smtClean="0">
                <a:solidFill>
                  <a:srgbClr val="FFFFFF"/>
                </a:solidFill>
              </a:rPr>
              <a:t>Chair Dykes</a:t>
            </a:r>
            <a:r>
              <a:rPr lang="en-US" baseline="0" dirty="0" smtClean="0">
                <a:solidFill>
                  <a:srgbClr val="FFFFFF"/>
                </a:solidFill>
              </a:rPr>
              <a:t> addressed the issue of lowering costs, this administration has focused on deploying clean energy at least cost through competitive procurements </a:t>
            </a:r>
            <a:r>
              <a:rPr lang="en-US" dirty="0" smtClean="0">
                <a:solidFill>
                  <a:srgbClr val="FF0000"/>
                </a:solidFill>
              </a:rPr>
              <a:t>DEEP has emphasized  larger-scale cost effective renewable</a:t>
            </a:r>
            <a:endParaRPr lang="en-US" baseline="0" dirty="0" smtClean="0">
              <a:solidFill>
                <a:srgbClr val="FFFFFF"/>
              </a:solidFill>
            </a:endParaRPr>
          </a:p>
          <a:p>
            <a:pPr marL="0" lvl="1" defTabSz="931774">
              <a:defRPr/>
            </a:pPr>
            <a:endParaRPr lang="en-US" baseline="0" dirty="0" smtClean="0">
              <a:solidFill>
                <a:srgbClr val="FFFFFF"/>
              </a:solidFill>
            </a:endParaRPr>
          </a:p>
          <a:p>
            <a:pPr marL="0" lvl="1" defTabSz="931774">
              <a:defRPr/>
            </a:pPr>
            <a:r>
              <a:rPr lang="en-US" dirty="0" smtClean="0">
                <a:solidFill>
                  <a:srgbClr val="FFFFFF"/>
                </a:solidFill>
              </a:rPr>
              <a:t>Focus </a:t>
            </a:r>
            <a:r>
              <a:rPr lang="en-US" dirty="0">
                <a:solidFill>
                  <a:srgbClr val="FFFFFF"/>
                </a:solidFill>
              </a:rPr>
              <a:t>on harmonizing siting of renewables with land use policies</a:t>
            </a:r>
          </a:p>
          <a:p>
            <a:pPr marL="0" lvl="1" defTabSz="931774">
              <a:defRPr/>
            </a:pPr>
            <a:endParaRPr lang="en-US" baseline="0" dirty="0" smtClean="0"/>
          </a:p>
          <a:p>
            <a:pPr marL="0" lvl="1" defTabSz="931774">
              <a:defRPr/>
            </a:pPr>
            <a:r>
              <a:rPr lang="en-US" baseline="0" dirty="0" smtClean="0"/>
              <a:t>Grid modernization pilots under </a:t>
            </a:r>
            <a:r>
              <a:rPr lang="en-US" sz="2000" dirty="0">
                <a:solidFill>
                  <a:srgbClr val="FFFFFF"/>
                </a:solidFill>
              </a:rPr>
              <a:t>(Grid side demonstration Projects Under Public Act 15-5</a:t>
            </a:r>
            <a:r>
              <a:rPr lang="en-US" dirty="0" smtClean="0">
                <a:solidFill>
                  <a:srgbClr val="FFFFFF"/>
                </a:solidFill>
              </a:rPr>
              <a:t>)</a:t>
            </a:r>
          </a:p>
          <a:p>
            <a:pPr marL="0" lvl="1" defTabSz="931774">
              <a:defRPr/>
            </a:pPr>
            <a:r>
              <a:rPr lang="en-US" sz="2000" dirty="0" smtClean="0">
                <a:solidFill>
                  <a:srgbClr val="FFFFFF"/>
                </a:solidFill>
              </a:rPr>
              <a:t>Enabling on-site generation and two-way distribution and capturing locational benefits (utilities</a:t>
            </a:r>
            <a:r>
              <a:rPr lang="en-US" sz="2000" baseline="0" dirty="0" smtClean="0">
                <a:solidFill>
                  <a:srgbClr val="FFFFFF"/>
                </a:solidFill>
              </a:rPr>
              <a:t> can submit grid mod projects). Increase transparency for stakeholders in terms of knowing where load would be beneficial on the system. Help with locating DG (pilots enable that process – rate recovery for enhancing their IT systems). Through these pilots, the utilities would ideally come out with system mapping identifying areas that would be suitable. Other part is STORAGE.  </a:t>
            </a:r>
            <a:r>
              <a:rPr lang="en-US" sz="2000" baseline="0" dirty="0" err="1" smtClean="0">
                <a:solidFill>
                  <a:srgbClr val="FFFFFF"/>
                </a:solidFill>
              </a:rPr>
              <a:t>Add’l</a:t>
            </a:r>
            <a:r>
              <a:rPr lang="en-US" sz="2000" baseline="0" dirty="0" smtClean="0">
                <a:solidFill>
                  <a:srgbClr val="FFFFFF"/>
                </a:solidFill>
              </a:rPr>
              <a:t> work needs to be done on cost-effectiveness of storage. </a:t>
            </a:r>
            <a:endParaRPr lang="en-US" dirty="0"/>
          </a:p>
        </p:txBody>
      </p:sp>
      <p:sp>
        <p:nvSpPr>
          <p:cNvPr id="4" name="Slide Number Placeholder 3"/>
          <p:cNvSpPr>
            <a:spLocks noGrp="1"/>
          </p:cNvSpPr>
          <p:nvPr>
            <p:ph type="sldNum" sz="quarter" idx="10"/>
          </p:nvPr>
        </p:nvSpPr>
        <p:spPr/>
        <p:txBody>
          <a:bodyPr/>
          <a:lstStyle/>
          <a:p>
            <a:fld id="{0ED3415D-3718-46A6-8C45-FDA6A5E41F51}" type="slidenum">
              <a:rPr lang="en-US" smtClean="0"/>
              <a:t>6</a:t>
            </a:fld>
            <a:endParaRPr lang="en-US"/>
          </a:p>
        </p:txBody>
      </p:sp>
    </p:spTree>
    <p:extLst>
      <p:ext uri="{BB962C8B-B14F-4D97-AF65-F5344CB8AC3E}">
        <p14:creationId xmlns:p14="http://schemas.microsoft.com/office/powerpoint/2010/main" val="319623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a:t>
            </a:r>
          </a:p>
          <a:p>
            <a:r>
              <a:rPr lang="en-US" dirty="0"/>
              <a:t>Codified 2010, 2020, and 2050 targets</a:t>
            </a:r>
          </a:p>
          <a:p>
            <a:endParaRPr lang="en-US" dirty="0"/>
          </a:p>
          <a:p>
            <a:r>
              <a:rPr lang="en-US" dirty="0"/>
              <a:t>Section 2</a:t>
            </a:r>
          </a:p>
          <a:p>
            <a:r>
              <a:rPr lang="en-US" dirty="0"/>
              <a:t> (b)</a:t>
            </a:r>
            <a:r>
              <a:rPr lang="en-US" b="1" dirty="0"/>
              <a:t> </a:t>
            </a:r>
            <a:r>
              <a:rPr lang="en-US" dirty="0"/>
              <a:t>Not later than January 1, 2005, the Governor's Steering Committee on Climate Change, established in November 2002, shall develop </a:t>
            </a:r>
            <a:r>
              <a:rPr lang="en-US" u="sng" dirty="0">
                <a:solidFill>
                  <a:srgbClr val="FF0000"/>
                </a:solidFill>
                <a:uFill>
                  <a:solidFill>
                    <a:srgbClr val="FF0000"/>
                  </a:solidFill>
                </a:uFill>
              </a:rPr>
              <a:t>a multi-sector, comprehensive climate change action plan, with the opportunity for public comment, which plan shall contain the policies and programs necessary to achieve the state's goals for the reduction of greenhouse gas emissions by 2010 and 2020</a:t>
            </a:r>
            <a:r>
              <a:rPr lang="en-US" u="sng" dirty="0">
                <a:uFill>
                  <a:solidFill>
                    <a:srgbClr val="FF0000"/>
                  </a:solidFill>
                </a:uFill>
              </a:rPr>
              <a:t>. </a:t>
            </a:r>
            <a:r>
              <a:rPr lang="en-US" dirty="0"/>
              <a:t>The steering committee shall notify each member of the General Assembly of the development of such plan and of such opportunity for public comment. Not later than January 1, 2005, the steering committee shall submit, in accordance with section 11-4a, such plan to the joint standing committees of the General Assembly having cognizance of matters relating to the environment, energy, transportation and commerce. Not later than January 15, 2005, such committees shall convene a joint informational public hearing for the purpose of reviewing such plan. Not later than February 1, 2005, such committees shall meet for the purpose of consideration of endorsement of such plan. Not later than February 15, 2005, the steering committee shall submit a final plan to such committees.</a:t>
            </a:r>
          </a:p>
          <a:p>
            <a:endParaRPr lang="en-US" dirty="0"/>
          </a:p>
          <a:p>
            <a:r>
              <a:rPr lang="en-US" dirty="0"/>
              <a:t>(c)</a:t>
            </a:r>
            <a:r>
              <a:rPr lang="en-US" b="1" dirty="0"/>
              <a:t> </a:t>
            </a:r>
            <a:r>
              <a:rPr lang="en-US" dirty="0"/>
              <a:t>Not later than January 1, 2008, the steering committee shall develop an amended climate change action plan, with the opportunity for public comment, for achieving the state's contribution towards reaching the long-term regional goal established pursuant to subsection (a) of this section. The steering committee shall submit, in accordance with section 11-4a, such plan to the joint standing committee of the General Assembly having cognizance of matters relating to the environment.</a:t>
            </a:r>
          </a:p>
          <a:p>
            <a:endParaRPr lang="en-US" dirty="0"/>
          </a:p>
          <a:p>
            <a:r>
              <a:rPr lang="en-US" dirty="0"/>
              <a:t>(d)</a:t>
            </a:r>
            <a:r>
              <a:rPr lang="en-US" b="1" dirty="0"/>
              <a:t> </a:t>
            </a:r>
            <a:r>
              <a:rPr lang="en-US" dirty="0"/>
              <a:t>Not later than December 1, 2005, and </a:t>
            </a:r>
            <a:r>
              <a:rPr lang="en-US" u="sng" dirty="0"/>
              <a:t>annually thereafter, the Commissioner of Environmental Protection, in collaboration with the commissioners of other state agencies and the steering committee, shall submit a report to the joint standing committee of the General Assembly having cognizance of matters relating to the environment on the progress made in achieving the goals established in subsection (a) of this section and to evaluate the appropriateness of the climate change action plans developed pursuant to subsections (b) and (c) of this section in achieving such goals</a:t>
            </a:r>
            <a:r>
              <a:rPr lang="en-US" dirty="0"/>
              <a:t>. </a:t>
            </a:r>
            <a:r>
              <a:rPr lang="en-US" b="1" dirty="0"/>
              <a:t>]</a:t>
            </a:r>
            <a:endParaRPr lang="en-US" dirty="0"/>
          </a:p>
          <a:p>
            <a:endParaRPr lang="en-US" dirty="0"/>
          </a:p>
          <a:p>
            <a:r>
              <a:rPr lang="en-US" dirty="0"/>
              <a:t>(b) On or before January 1, 2010, and </a:t>
            </a:r>
            <a:r>
              <a:rPr lang="en-US" u="sng" dirty="0"/>
              <a:t>biannually thereafter, the state agencies that are members of the Governor's Steering Committee on Climate Change shall submit a report to the Secretary of the Office of Policy and Management and the Commissioner of Environmental Protection. The report shall identify existing and proposed activities and improvements to the facilities of such agencies that are designed to meet state agency energy savings goals established by the Governor. The report shall also identify policies and regulations that could be adopted in the near future by such agencies to reduce greenhouse gas emissions in accordance with subsection (a) of this section.</a:t>
            </a:r>
          </a:p>
          <a:p>
            <a:endParaRPr lang="en-US" dirty="0"/>
          </a:p>
          <a:p>
            <a:r>
              <a:rPr lang="en-US" dirty="0"/>
              <a:t>(c) Not later than January 1, </a:t>
            </a:r>
            <a:r>
              <a:rPr lang="en-US" u="sng" dirty="0"/>
              <a:t>2012, and every three years thereafter, the Commissioner of Environmental Protection shall, in consultation with the Secretary of the Office of Policy and Management and the Governor's Steering Committee on Climate Change, report, in accordance with the provisions of section 11-4a, to the joint standing committees of the General Assembly having cognizance of matters relating to the environment, energy and transportation on the quantifiable emissions reductions achieved pursuant to subsection (a) of this section. The report shall include a schedule of proposed regulations, policies and strategies designed to achieve the limits of greenhouse gas emissions imposed by said subsection, an assessment of the latest scientific information and relevant data regarding global climate change and the status of greenhouse gas emission reduction efforts in other states and countries.</a:t>
            </a:r>
          </a:p>
          <a:p>
            <a:endParaRPr lang="en-US" u="sng" dirty="0"/>
          </a:p>
          <a:p>
            <a:r>
              <a:rPr lang="en-US" dirty="0"/>
              <a:t>Section 4</a:t>
            </a:r>
          </a:p>
          <a:p>
            <a:r>
              <a:rPr lang="en-US" dirty="0"/>
              <a:t>  The Commissioner of Environmental Protection shall adopt regulations, in accordance with chapter 54, to implement the Regional Greenhouse Gas Initiative.</a:t>
            </a:r>
          </a:p>
          <a:p>
            <a:endParaRPr lang="en-US" dirty="0"/>
          </a:p>
          <a:p>
            <a:r>
              <a:rPr lang="en-US" dirty="0"/>
              <a:t>(b) The Department of Environmental Protection, in consultation with the Department of Public Utility Control, shall auction all emissions allowances and invest the proceeds on behalf of electric ratepayers in energy conservation, load management and Class I renewable energy programs. In making such investments, the Commissioner of Environmental Protection shall consider strategies that maximize cost effective reductions in greenhouse gas emission. Allowances shall be auctioned under the oversight of the Department of Public Utility Control and the Department of Environmental Protection by a contractor or trustee on behalf of the electric ratepayers.</a:t>
            </a:r>
          </a:p>
          <a:p>
            <a:endParaRPr lang="en-US" dirty="0"/>
          </a:p>
          <a:p>
            <a:r>
              <a:rPr lang="en-US" dirty="0"/>
              <a:t>(c) The regulations adopted pursuant to subsection (a) of this section may include provisions to cover the reasonable administrative costs associated with the implementation of the Regional Greenhouse Gas Initiative in Connecticut and to fund assessment and planning of measures to reduce emissions, [and] mitigate the impacts of climate change and to cover the reasonable administrative costs of state agencies associated with the adoption of regulations, plans and policies in accordance with section 22a-200a, as amended by this act. Such costs shall not exceed seven and one-half per cent of the total projected allowance value. Such regulations may also set aside a portion of the allowances to support the voluntary renewable energy provisions of the Regional Greenhouse Gas Initiative model rule and combined heat and power.</a:t>
            </a:r>
          </a:p>
          <a:p>
            <a:endParaRPr lang="en-US" dirty="0"/>
          </a:p>
          <a:p>
            <a:r>
              <a:rPr lang="en-US" dirty="0"/>
              <a:t>(d) Any allowances or allowance value allocated to the energy conservation load management program on behalf of electric ratepayers shall be incorporated into the planning and procurement process in sections 16a-3a of the 2008 supplement to the general statutes and 16a-3b of the 2008 supplement to the general statutes.</a:t>
            </a:r>
            <a:endParaRPr lang="en-US" u="sng" dirty="0"/>
          </a:p>
        </p:txBody>
      </p:sp>
      <p:sp>
        <p:nvSpPr>
          <p:cNvPr id="4" name="Slide Number Placeholder 3"/>
          <p:cNvSpPr>
            <a:spLocks noGrp="1"/>
          </p:cNvSpPr>
          <p:nvPr>
            <p:ph type="sldNum" sz="quarter" idx="10"/>
          </p:nvPr>
        </p:nvSpPr>
        <p:spPr/>
        <p:txBody>
          <a:bodyPr/>
          <a:lstStyle/>
          <a:p>
            <a:fld id="{69356568-9967-452D-B317-EB4782023B7F}" type="slidenum">
              <a:rPr lang="en-US" smtClean="0"/>
              <a:t>7</a:t>
            </a:fld>
            <a:endParaRPr lang="en-US"/>
          </a:p>
        </p:txBody>
      </p:sp>
    </p:spTree>
    <p:extLst>
      <p:ext uri="{BB962C8B-B14F-4D97-AF65-F5344CB8AC3E}">
        <p14:creationId xmlns:p14="http://schemas.microsoft.com/office/powerpoint/2010/main" val="165218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As demonstrated in this slide, we are close to achieving the 2020 target, but we certainly have a long way to go to achieve the 2050 target.</a:t>
            </a:r>
            <a:endParaRPr lang="en-US" sz="1100" dirty="0"/>
          </a:p>
          <a:p>
            <a:endParaRPr lang="en-US" dirty="0" smtClean="0"/>
          </a:p>
          <a:p>
            <a:r>
              <a:rPr lang="en-US" dirty="0" smtClean="0"/>
              <a:t>The transportation sector continues to be the single largest source of emissions in the state, contributing 36 percent, principally from the use of fossil fuels in passenger cars and light-duty trucks. </a:t>
            </a:r>
          </a:p>
          <a:p>
            <a:endParaRPr lang="en-US" dirty="0" smtClean="0"/>
          </a:p>
          <a:p>
            <a:pPr lvl="0"/>
            <a:r>
              <a:rPr lang="en-US" dirty="0"/>
              <a:t>Transformational change on how we generate and use energy will be necessary to achieve the 2050 target. This means generating electricity primarily from renewable energy sources, electrifying our transportation sector, and designing zero-impact buildings.</a:t>
            </a:r>
          </a:p>
          <a:p>
            <a:pPr lvl="0"/>
            <a:endParaRPr lang="en-US" dirty="0"/>
          </a:p>
          <a:p>
            <a:pPr lvl="0"/>
            <a:r>
              <a:rPr lang="en-US" dirty="0"/>
              <a:t>Government can’t achieve this type of transformation on its own. Voluntary actions, leadership, and innovation from communities, businesses, and non-profits will be critical to achieving the type of transformation that is required.</a:t>
            </a:r>
          </a:p>
          <a:p>
            <a:endParaRPr lang="en-US" dirty="0"/>
          </a:p>
        </p:txBody>
      </p:sp>
      <p:sp>
        <p:nvSpPr>
          <p:cNvPr id="4" name="Slide Number Placeholder 3"/>
          <p:cNvSpPr>
            <a:spLocks noGrp="1"/>
          </p:cNvSpPr>
          <p:nvPr>
            <p:ph type="sldNum" sz="quarter" idx="10"/>
          </p:nvPr>
        </p:nvSpPr>
        <p:spPr/>
        <p:txBody>
          <a:bodyPr/>
          <a:lstStyle/>
          <a:p>
            <a:fld id="{69356568-9967-452D-B317-EB4782023B7F}" type="slidenum">
              <a:rPr lang="en-US" smtClean="0"/>
              <a:t>8</a:t>
            </a:fld>
            <a:endParaRPr lang="en-US" dirty="0"/>
          </a:p>
        </p:txBody>
      </p:sp>
    </p:spTree>
    <p:extLst>
      <p:ext uri="{BB962C8B-B14F-4D97-AF65-F5344CB8AC3E}">
        <p14:creationId xmlns:p14="http://schemas.microsoft.com/office/powerpoint/2010/main" val="79783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t>
            </a:r>
            <a:r>
              <a:rPr lang="en-US" dirty="0" smtClean="0"/>
              <a:t>one</a:t>
            </a:r>
            <a:r>
              <a:rPr lang="en-US" baseline="0" dirty="0" smtClean="0"/>
              <a:t> hypothetical </a:t>
            </a:r>
            <a:r>
              <a:rPr lang="en-US" dirty="0" smtClean="0"/>
              <a:t>emission </a:t>
            </a:r>
            <a:r>
              <a:rPr lang="en-US" dirty="0"/>
              <a:t>reduction </a:t>
            </a:r>
            <a:r>
              <a:rPr lang="en-US" dirty="0" smtClean="0"/>
              <a:t>scenario.</a:t>
            </a:r>
            <a:r>
              <a:rPr lang="en-US" baseline="0" dirty="0" smtClean="0"/>
              <a:t> The </a:t>
            </a:r>
            <a:r>
              <a:rPr lang="en-US" baseline="0" dirty="0"/>
              <a:t>measures and actions on the </a:t>
            </a:r>
            <a:r>
              <a:rPr lang="en-US" baseline="0" dirty="0" smtClean="0"/>
              <a:t>right </a:t>
            </a:r>
            <a:r>
              <a:rPr lang="en-US" baseline="0" dirty="0"/>
              <a:t>add up to </a:t>
            </a:r>
            <a:r>
              <a:rPr lang="en-US" baseline="0" dirty="0" smtClean="0"/>
              <a:t> achieve a 36% reduction below 2001 levels by 2030. The scenario is just short of meeting the 2050 target demonstrating that more aggressive measures are needed.</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Assumptions for this scenario: </a:t>
            </a:r>
            <a:r>
              <a:rPr lang="en-US" sz="1200" dirty="0">
                <a:solidFill>
                  <a:schemeClr val="bg1"/>
                </a:solidFill>
              </a:rPr>
              <a:t>All nuclear retires at the end of current </a:t>
            </a:r>
            <a:r>
              <a:rPr lang="en-US" sz="1200" dirty="0" smtClean="0">
                <a:solidFill>
                  <a:schemeClr val="bg1"/>
                </a:solidFill>
              </a:rPr>
              <a:t>licenses</a:t>
            </a:r>
            <a:r>
              <a:rPr lang="en-US" sz="1200" baseline="0" dirty="0" smtClean="0">
                <a:solidFill>
                  <a:schemeClr val="bg1"/>
                </a:solidFill>
              </a:rPr>
              <a:t> (2035 &amp; 2045)</a:t>
            </a:r>
            <a:r>
              <a:rPr lang="en-US" sz="1200" dirty="0" smtClean="0">
                <a:solidFill>
                  <a:schemeClr val="bg1"/>
                </a:solidFill>
              </a:rPr>
              <a:t> </a:t>
            </a:r>
            <a:r>
              <a:rPr lang="en-US" sz="1200" dirty="0">
                <a:solidFill>
                  <a:schemeClr val="bg1"/>
                </a:solidFill>
              </a:rPr>
              <a:t>and is replaced with on-shore wind</a:t>
            </a:r>
            <a:r>
              <a:rPr lang="en-US" sz="1200" dirty="0" smtClean="0">
                <a:solidFill>
                  <a:schemeClr val="bg1"/>
                </a:solidFill>
              </a:rPr>
              <a:t>. Savings</a:t>
            </a:r>
            <a:r>
              <a:rPr lang="en-US" sz="1200" baseline="0" dirty="0" smtClean="0">
                <a:solidFill>
                  <a:schemeClr val="bg1"/>
                </a:solidFill>
              </a:rPr>
              <a:t> from c</a:t>
            </a:r>
            <a:r>
              <a:rPr lang="en-US" sz="1200" dirty="0" smtClean="0">
                <a:solidFill>
                  <a:schemeClr val="bg1"/>
                </a:solidFill>
              </a:rPr>
              <a:t>urrent</a:t>
            </a:r>
            <a:r>
              <a:rPr lang="en-US" sz="1200" baseline="0" dirty="0" smtClean="0">
                <a:solidFill>
                  <a:schemeClr val="bg1"/>
                </a:solidFill>
              </a:rPr>
              <a:t> energy efficiency program are extended out to 2050 (also includes 34MW of energy efficiency from recent RFP). The g</a:t>
            </a:r>
            <a:r>
              <a:rPr lang="en-US" sz="1200" dirty="0" smtClean="0">
                <a:solidFill>
                  <a:schemeClr val="bg1"/>
                </a:solidFill>
              </a:rPr>
              <a:t>rid </a:t>
            </a:r>
            <a:r>
              <a:rPr lang="en-US" sz="1200" dirty="0">
                <a:solidFill>
                  <a:schemeClr val="bg1"/>
                </a:solidFill>
              </a:rPr>
              <a:t>evolves towards zero-carbon with roughly even split between utility-scale solar and on-shore wind.</a:t>
            </a:r>
          </a:p>
          <a:p>
            <a:endParaRPr lang="en-US" baseline="0" dirty="0"/>
          </a:p>
          <a:p>
            <a:r>
              <a:rPr lang="en-US" baseline="0" dirty="0" smtClean="0"/>
              <a:t>In the next couple of slides we will take a closer look at the </a:t>
            </a:r>
            <a:r>
              <a:rPr lang="en-US" baseline="0" dirty="0"/>
              <a:t>electrification of passenger car and light duty </a:t>
            </a:r>
            <a:r>
              <a:rPr lang="en-US" baseline="0" dirty="0" smtClean="0"/>
              <a:t>trucks and deployment of residential renewable thermal technologies. Both sets of measures are critical to achieving the 2050 target.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863E72C-683E-4028-BB9A-AB31197C930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29894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12" name="Rectangle 11"/>
          <p:cNvSpPr/>
          <p:nvPr/>
        </p:nvSpPr>
        <p:spPr>
          <a:xfrm>
            <a:off x="6705600" y="4800600"/>
            <a:ext cx="2438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6" descr="DEEPsFirstslides2-8-12ONLY.jpg"/>
          <p:cNvPicPr>
            <a:picLocks noChangeAspect="1"/>
          </p:cNvPicPr>
          <p:nvPr/>
        </p:nvPicPr>
        <p:blipFill>
          <a:blip r:embed="rId2" cstate="print"/>
          <a:srcRect/>
          <a:stretch>
            <a:fillRect/>
          </a:stretch>
        </p:blipFill>
        <p:spPr bwMode="auto">
          <a:xfrm>
            <a:off x="0" y="4800600"/>
            <a:ext cx="6737350" cy="1268413"/>
          </a:xfrm>
          <a:prstGeom prst="rect">
            <a:avLst/>
          </a:prstGeom>
          <a:noFill/>
          <a:ln w="9525">
            <a:noFill/>
            <a:miter lim="800000"/>
            <a:headEnd/>
            <a:tailEnd/>
          </a:ln>
        </p:spPr>
      </p:pic>
      <p:pic>
        <p:nvPicPr>
          <p:cNvPr id="15" name="Picture 6" descr="DEEPLogoRectangleCOLORsmall.jpg"/>
          <p:cNvPicPr>
            <a:picLocks noChangeAspect="1"/>
          </p:cNvPicPr>
          <p:nvPr/>
        </p:nvPicPr>
        <p:blipFill>
          <a:blip r:embed="rId3" cstate="print"/>
          <a:srcRect/>
          <a:stretch>
            <a:fillRect/>
          </a:stretch>
        </p:blipFill>
        <p:spPr bwMode="auto">
          <a:xfrm>
            <a:off x="6934200" y="4953000"/>
            <a:ext cx="1962150" cy="869950"/>
          </a:xfrm>
          <a:prstGeom prst="rect">
            <a:avLst/>
          </a:prstGeom>
          <a:noFill/>
          <a:ln w="9525">
            <a:noFill/>
            <a:miter lim="800000"/>
            <a:headEnd/>
            <a:tailEnd/>
          </a:ln>
        </p:spPr>
      </p:pic>
      <p:sp>
        <p:nvSpPr>
          <p:cNvPr id="16" name="Rectangle 15"/>
          <p:cNvSpPr/>
          <p:nvPr/>
        </p:nvSpPr>
        <p:spPr>
          <a:xfrm>
            <a:off x="0" y="605790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p:nvPr/>
        </p:nvSpPr>
        <p:spPr>
          <a:xfrm>
            <a:off x="14514" y="3505200"/>
            <a:ext cx="9144000" cy="1200329"/>
          </a:xfrm>
          <a:prstGeom prst="rect">
            <a:avLst/>
          </a:prstGeom>
          <a:noFill/>
        </p:spPr>
        <p:txBody>
          <a:bodyPr wrap="square" rtlCol="0">
            <a:spAutoFit/>
          </a:bodyPr>
          <a:lstStyle/>
          <a:p>
            <a:r>
              <a:rPr lang="en-US" sz="3600" dirty="0" smtClean="0">
                <a:latin typeface="+mj-lt"/>
              </a:rPr>
              <a:t>Connecticut Department of</a:t>
            </a:r>
          </a:p>
          <a:p>
            <a:r>
              <a:rPr lang="en-US" sz="3600" dirty="0" smtClean="0">
                <a:latin typeface="+mj-lt"/>
              </a:rPr>
              <a:t>Energy and Environmental Protection</a:t>
            </a:r>
            <a:endParaRPr lang="en-US" sz="3600" dirty="0">
              <a:latin typeface="+mj-lt"/>
            </a:endParaRPr>
          </a:p>
        </p:txBody>
      </p:sp>
      <p:sp>
        <p:nvSpPr>
          <p:cNvPr id="8" name="Rectangle 7"/>
          <p:cNvSpPr/>
          <p:nvPr userDrawn="1"/>
        </p:nvSpPr>
        <p:spPr>
          <a:xfrm>
            <a:off x="6705600" y="4800600"/>
            <a:ext cx="2438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6" descr="DEEPsFirstslides2-8-12ONLY.jpg"/>
          <p:cNvPicPr>
            <a:picLocks noChangeAspect="1"/>
          </p:cNvPicPr>
          <p:nvPr userDrawn="1"/>
        </p:nvPicPr>
        <p:blipFill>
          <a:blip r:embed="rId2" cstate="print"/>
          <a:srcRect/>
          <a:stretch>
            <a:fillRect/>
          </a:stretch>
        </p:blipFill>
        <p:spPr bwMode="auto">
          <a:xfrm>
            <a:off x="0" y="4800600"/>
            <a:ext cx="6737350" cy="1268413"/>
          </a:xfrm>
          <a:prstGeom prst="rect">
            <a:avLst/>
          </a:prstGeom>
          <a:noFill/>
          <a:ln w="9525">
            <a:noFill/>
            <a:miter lim="800000"/>
            <a:headEnd/>
            <a:tailEnd/>
          </a:ln>
        </p:spPr>
      </p:pic>
      <p:pic>
        <p:nvPicPr>
          <p:cNvPr id="11" name="Picture 6" descr="DEEPLogoRectangleCOLORsmall.jpg"/>
          <p:cNvPicPr>
            <a:picLocks noChangeAspect="1"/>
          </p:cNvPicPr>
          <p:nvPr userDrawn="1"/>
        </p:nvPicPr>
        <p:blipFill>
          <a:blip r:embed="rId3" cstate="print"/>
          <a:srcRect/>
          <a:stretch>
            <a:fillRect/>
          </a:stretch>
        </p:blipFill>
        <p:spPr bwMode="auto">
          <a:xfrm>
            <a:off x="6934200" y="4953000"/>
            <a:ext cx="1962150" cy="869950"/>
          </a:xfrm>
          <a:prstGeom prst="rect">
            <a:avLst/>
          </a:prstGeom>
          <a:noFill/>
          <a:ln w="9525">
            <a:noFill/>
            <a:miter lim="800000"/>
            <a:headEnd/>
            <a:tailEnd/>
          </a:ln>
        </p:spPr>
      </p:pic>
      <p:sp>
        <p:nvSpPr>
          <p:cNvPr id="18" name="Rectangle 17"/>
          <p:cNvSpPr/>
          <p:nvPr userDrawn="1"/>
        </p:nvSpPr>
        <p:spPr>
          <a:xfrm>
            <a:off x="0" y="605790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 name="Picture 8" descr="2012 sky.jpg"/>
          <p:cNvPicPr>
            <a:picLocks noChangeAspect="1"/>
          </p:cNvPicPr>
          <p:nvPr userDrawn="1"/>
        </p:nvPicPr>
        <p:blipFill>
          <a:blip r:embed="rId4" cstate="print"/>
          <a:srcRect t="17651" b="31863"/>
          <a:stretch>
            <a:fillRect/>
          </a:stretch>
        </p:blipFill>
        <p:spPr bwMode="auto">
          <a:xfrm>
            <a:off x="10" y="0"/>
            <a:ext cx="9144000" cy="3519714"/>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22" name="Rectangle 21"/>
          <p:cNvSpPr/>
          <p:nvPr userDrawn="1"/>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A7E"/>
              </a:solidFill>
            </a:endParaRPr>
          </a:p>
        </p:txBody>
      </p:sp>
      <p:sp>
        <p:nvSpPr>
          <p:cNvPr id="17" name="Rectangle 16"/>
          <p:cNvSpPr/>
          <p:nvPr userDrawn="1"/>
        </p:nvSpPr>
        <p:spPr>
          <a:xfrm>
            <a:off x="0" y="0"/>
            <a:ext cx="9144000" cy="418737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
        <p:nvSpPr>
          <p:cNvPr id="13" name="Title 12"/>
          <p:cNvSpPr>
            <a:spLocks noGrp="1"/>
          </p:cNvSpPr>
          <p:nvPr>
            <p:ph type="title" hasCustomPrompt="1"/>
          </p:nvPr>
        </p:nvSpPr>
        <p:spPr>
          <a:xfrm>
            <a:off x="304800" y="1600200"/>
            <a:ext cx="8229600" cy="1143000"/>
          </a:xfrm>
          <a:prstGeom prst="rect">
            <a:avLst/>
          </a:prstGeom>
        </p:spPr>
        <p:txBody>
          <a:bodyPr/>
          <a:lstStyle>
            <a:lvl1pPr>
              <a:defRPr>
                <a:solidFill>
                  <a:schemeClr val="tx1"/>
                </a:solidFill>
              </a:defRPr>
            </a:lvl1pPr>
          </a:lstStyle>
          <a:p>
            <a:r>
              <a:rPr lang="en-US" dirty="0" smtClean="0"/>
              <a:t>Title of Presentation</a:t>
            </a:r>
            <a:endParaRPr lang="en-US" dirty="0"/>
          </a:p>
        </p:txBody>
      </p:sp>
      <p:sp>
        <p:nvSpPr>
          <p:cNvPr id="20" name="Rectangle 19"/>
          <p:cNvSpPr/>
          <p:nvPr userDrawn="1"/>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
        <p:nvSpPr>
          <p:cNvPr id="21"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rgbClr val="002A7E"/>
                </a:solidFill>
              </a:rPr>
              <a:t>Connecticut Department of Energy and Environmental Protection</a:t>
            </a:r>
          </a:p>
        </p:txBody>
      </p:sp>
      <p:pic>
        <p:nvPicPr>
          <p:cNvPr id="19"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Tree>
    <p:extLst>
      <p:ext uri="{BB962C8B-B14F-4D97-AF65-F5344CB8AC3E}">
        <p14:creationId xmlns:p14="http://schemas.microsoft.com/office/powerpoint/2010/main" val="57033302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
        <p:nvSpPr>
          <p:cNvPr id="2" name="Title 1"/>
          <p:cNvSpPr>
            <a:spLocks noGrp="1"/>
          </p:cNvSpPr>
          <p:nvPr>
            <p:ph type="title"/>
          </p:nvPr>
        </p:nvSpPr>
        <p:spPr>
          <a:xfrm>
            <a:off x="0" y="0"/>
            <a:ext cx="8229600" cy="1143000"/>
          </a:xfrm>
          <a:prstGeom prst="rect">
            <a:avLst/>
          </a:prstGeom>
        </p:spPr>
        <p:txBody>
          <a:bodyPr/>
          <a:lstStyle>
            <a:lvl1pPr>
              <a:defRPr baseline="0">
                <a:solidFill>
                  <a:schemeClr val="bg1"/>
                </a:solidFill>
              </a:defRPr>
            </a:lvl1pPr>
          </a:lstStyle>
          <a:p>
            <a:r>
              <a:rPr lang="en-US" smtClean="0"/>
              <a:t>Click to edit Master title style</a:t>
            </a:r>
            <a:endParaRPr lang="en-US" dirty="0"/>
          </a:p>
        </p:txBody>
      </p:sp>
      <p:sp>
        <p:nvSpPr>
          <p:cNvPr id="7" name="Rectangle 6"/>
          <p:cNvSpPr/>
          <p:nvPr userDrawn="1"/>
        </p:nvSpPr>
        <p:spPr bwMode="auto">
          <a:xfrm>
            <a:off x="5106022" y="1130300"/>
            <a:ext cx="1931988" cy="186942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
        <p:nvSpPr>
          <p:cNvPr id="4" name="Rectangle 3"/>
          <p:cNvSpPr/>
          <p:nvPr userDrawn="1"/>
        </p:nvSpPr>
        <p:spPr>
          <a:xfrm>
            <a:off x="5114617" y="2993972"/>
            <a:ext cx="1923393" cy="1842921"/>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
        <p:nvSpPr>
          <p:cNvPr id="5" name="Rectangle 4"/>
          <p:cNvSpPr/>
          <p:nvPr userDrawn="1"/>
        </p:nvSpPr>
        <p:spPr>
          <a:xfrm>
            <a:off x="3194562" y="2994957"/>
            <a:ext cx="1923393" cy="1841936"/>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
        <p:nvSpPr>
          <p:cNvPr id="9" name="Rectangle 8"/>
          <p:cNvSpPr/>
          <p:nvPr userDrawn="1"/>
        </p:nvSpPr>
        <p:spPr>
          <a:xfrm>
            <a:off x="0" y="647700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A7E"/>
              </a:solidFill>
            </a:endParaRPr>
          </a:p>
        </p:txBody>
      </p:sp>
      <p:sp>
        <p:nvSpPr>
          <p:cNvPr id="10" name="Rectangle 9"/>
          <p:cNvSpPr/>
          <p:nvPr userDrawn="1"/>
        </p:nvSpPr>
        <p:spPr bwMode="auto">
          <a:xfrm>
            <a:off x="0" y="6026150"/>
            <a:ext cx="9144000" cy="538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pic>
        <p:nvPicPr>
          <p:cNvPr id="12"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11"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rgbClr val="002A7E"/>
                </a:solidFill>
              </a:rPr>
              <a:t>Connecticut Department of Energy and Environmental Protection</a:t>
            </a:r>
          </a:p>
        </p:txBody>
      </p:sp>
      <p:sp>
        <p:nvSpPr>
          <p:cNvPr id="13" name="TextBox 7"/>
          <p:cNvSpPr txBox="1">
            <a:spLocks noChangeArrowheads="1"/>
          </p:cNvSpPr>
          <p:nvPr userDrawn="1"/>
        </p:nvSpPr>
        <p:spPr bwMode="auto">
          <a:xfrm rot="16200000">
            <a:off x="318244" y="2845747"/>
            <a:ext cx="2876060" cy="369332"/>
          </a:xfrm>
          <a:prstGeom prst="rect">
            <a:avLst/>
          </a:prstGeom>
          <a:noFill/>
          <a:ln w="9525">
            <a:noFill/>
            <a:miter lim="800000"/>
            <a:headEnd/>
            <a:tailEnd/>
          </a:ln>
        </p:spPr>
        <p:txBody>
          <a:bodyPr>
            <a:spAutoFit/>
          </a:bodyPr>
          <a:lstStyle/>
          <a:p>
            <a:pPr algn="ctr"/>
            <a:r>
              <a:rPr lang="en-US" b="1" dirty="0">
                <a:solidFill>
                  <a:srgbClr val="FFFFFF"/>
                </a:solidFill>
                <a:latin typeface="Calibri" pitchFamily="34" charset="0"/>
              </a:rPr>
              <a:t>Impact on Agency Brand</a:t>
            </a:r>
          </a:p>
        </p:txBody>
      </p:sp>
      <p:sp>
        <p:nvSpPr>
          <p:cNvPr id="14" name="TextBox 8"/>
          <p:cNvSpPr txBox="1">
            <a:spLocks noChangeArrowheads="1"/>
          </p:cNvSpPr>
          <p:nvPr userDrawn="1"/>
        </p:nvSpPr>
        <p:spPr bwMode="auto">
          <a:xfrm>
            <a:off x="2695030" y="5665956"/>
            <a:ext cx="4314917" cy="369332"/>
          </a:xfrm>
          <a:prstGeom prst="rect">
            <a:avLst/>
          </a:prstGeom>
          <a:noFill/>
          <a:ln w="9525">
            <a:noFill/>
            <a:miter lim="800000"/>
            <a:headEnd/>
            <a:tailEnd/>
          </a:ln>
        </p:spPr>
        <p:txBody>
          <a:bodyPr>
            <a:spAutoFit/>
          </a:bodyPr>
          <a:lstStyle/>
          <a:p>
            <a:pPr algn="ctr"/>
            <a:r>
              <a:rPr lang="en-US" b="1" dirty="0">
                <a:solidFill>
                  <a:srgbClr val="FFFFFF"/>
                </a:solidFill>
                <a:latin typeface="Calibri" pitchFamily="34" charset="0"/>
              </a:rPr>
              <a:t>Value to Staff</a:t>
            </a:r>
          </a:p>
        </p:txBody>
      </p:sp>
      <p:sp>
        <p:nvSpPr>
          <p:cNvPr id="15" name="TextBox 9"/>
          <p:cNvSpPr txBox="1">
            <a:spLocks noChangeArrowheads="1"/>
          </p:cNvSpPr>
          <p:nvPr userDrawn="1"/>
        </p:nvSpPr>
        <p:spPr bwMode="auto">
          <a:xfrm>
            <a:off x="1857808" y="1092198"/>
            <a:ext cx="1159229" cy="307777"/>
          </a:xfrm>
          <a:prstGeom prst="rect">
            <a:avLst/>
          </a:prstGeom>
          <a:noFill/>
          <a:ln w="9525">
            <a:noFill/>
            <a:miter lim="800000"/>
            <a:headEnd/>
            <a:tailEnd/>
          </a:ln>
        </p:spPr>
        <p:txBody>
          <a:bodyPr>
            <a:spAutoFit/>
          </a:bodyPr>
          <a:lstStyle/>
          <a:p>
            <a:pPr algn="ctr"/>
            <a:r>
              <a:rPr lang="en-US" sz="1400" b="1" dirty="0">
                <a:solidFill>
                  <a:srgbClr val="FFFFFF"/>
                </a:solidFill>
                <a:latin typeface="Calibri" pitchFamily="34" charset="0"/>
              </a:rPr>
              <a:t>High</a:t>
            </a:r>
          </a:p>
        </p:txBody>
      </p:sp>
      <p:sp>
        <p:nvSpPr>
          <p:cNvPr id="16" name="TextBox 10"/>
          <p:cNvSpPr txBox="1">
            <a:spLocks noChangeArrowheads="1"/>
          </p:cNvSpPr>
          <p:nvPr userDrawn="1"/>
        </p:nvSpPr>
        <p:spPr bwMode="auto">
          <a:xfrm>
            <a:off x="1986611" y="2902925"/>
            <a:ext cx="966024" cy="307777"/>
          </a:xfrm>
          <a:prstGeom prst="rect">
            <a:avLst/>
          </a:prstGeom>
          <a:noFill/>
          <a:ln w="9525">
            <a:noFill/>
            <a:miter lim="800000"/>
            <a:headEnd/>
            <a:tailEnd/>
          </a:ln>
        </p:spPr>
        <p:txBody>
          <a:bodyPr>
            <a:spAutoFit/>
          </a:bodyPr>
          <a:lstStyle/>
          <a:p>
            <a:pPr algn="ctr"/>
            <a:r>
              <a:rPr lang="en-US" sz="1400" b="1" dirty="0">
                <a:solidFill>
                  <a:srgbClr val="FFFFFF"/>
                </a:solidFill>
                <a:latin typeface="Calibri" pitchFamily="34" charset="0"/>
              </a:rPr>
              <a:t>Medium</a:t>
            </a:r>
          </a:p>
        </p:txBody>
      </p:sp>
      <p:sp>
        <p:nvSpPr>
          <p:cNvPr id="17" name="TextBox 11"/>
          <p:cNvSpPr txBox="1">
            <a:spLocks noChangeArrowheads="1"/>
          </p:cNvSpPr>
          <p:nvPr userDrawn="1"/>
        </p:nvSpPr>
        <p:spPr bwMode="auto">
          <a:xfrm>
            <a:off x="1729007" y="4716094"/>
            <a:ext cx="1481237" cy="307777"/>
          </a:xfrm>
          <a:prstGeom prst="rect">
            <a:avLst/>
          </a:prstGeom>
          <a:noFill/>
          <a:ln w="9525">
            <a:noFill/>
            <a:miter lim="800000"/>
            <a:headEnd/>
            <a:tailEnd/>
          </a:ln>
        </p:spPr>
        <p:txBody>
          <a:bodyPr>
            <a:spAutoFit/>
          </a:bodyPr>
          <a:lstStyle/>
          <a:p>
            <a:pPr algn="ctr"/>
            <a:r>
              <a:rPr lang="en-US" sz="1400" b="1" dirty="0">
                <a:solidFill>
                  <a:srgbClr val="FFFFFF"/>
                </a:solidFill>
                <a:latin typeface="Calibri" pitchFamily="34" charset="0"/>
              </a:rPr>
              <a:t>Low</a:t>
            </a:r>
          </a:p>
        </p:txBody>
      </p:sp>
      <p:sp>
        <p:nvSpPr>
          <p:cNvPr id="18" name="TextBox 12"/>
          <p:cNvSpPr txBox="1">
            <a:spLocks noChangeArrowheads="1"/>
          </p:cNvSpPr>
          <p:nvPr userDrawn="1"/>
        </p:nvSpPr>
        <p:spPr bwMode="auto">
          <a:xfrm rot="18006833">
            <a:off x="2463916" y="5089698"/>
            <a:ext cx="937846" cy="307777"/>
          </a:xfrm>
          <a:prstGeom prst="rect">
            <a:avLst/>
          </a:prstGeom>
          <a:noFill/>
          <a:ln w="9525">
            <a:noFill/>
            <a:miter lim="800000"/>
            <a:headEnd/>
            <a:tailEnd/>
          </a:ln>
        </p:spPr>
        <p:txBody>
          <a:bodyPr>
            <a:spAutoFit/>
          </a:bodyPr>
          <a:lstStyle/>
          <a:p>
            <a:pPr algn="ctr"/>
            <a:r>
              <a:rPr lang="en-US" sz="1400" b="1" dirty="0">
                <a:solidFill>
                  <a:srgbClr val="FFFFFF"/>
                </a:solidFill>
                <a:latin typeface="Calibri" pitchFamily="34" charset="0"/>
              </a:rPr>
              <a:t>None</a:t>
            </a:r>
          </a:p>
        </p:txBody>
      </p:sp>
      <p:sp>
        <p:nvSpPr>
          <p:cNvPr id="19" name="TextBox 13"/>
          <p:cNvSpPr txBox="1">
            <a:spLocks noChangeArrowheads="1"/>
          </p:cNvSpPr>
          <p:nvPr userDrawn="1"/>
        </p:nvSpPr>
        <p:spPr bwMode="auto">
          <a:xfrm rot="18006833">
            <a:off x="4336713" y="5136280"/>
            <a:ext cx="1015973" cy="307777"/>
          </a:xfrm>
          <a:prstGeom prst="rect">
            <a:avLst/>
          </a:prstGeom>
          <a:noFill/>
          <a:ln w="9525">
            <a:noFill/>
            <a:miter lim="800000"/>
            <a:headEnd/>
            <a:tailEnd/>
          </a:ln>
        </p:spPr>
        <p:txBody>
          <a:bodyPr>
            <a:spAutoFit/>
          </a:bodyPr>
          <a:lstStyle/>
          <a:p>
            <a:pPr algn="ctr"/>
            <a:r>
              <a:rPr lang="en-US" sz="1400" b="1" dirty="0">
                <a:solidFill>
                  <a:srgbClr val="FFFFFF"/>
                </a:solidFill>
                <a:latin typeface="Calibri" pitchFamily="34" charset="0"/>
              </a:rPr>
              <a:t>Little</a:t>
            </a:r>
          </a:p>
        </p:txBody>
      </p:sp>
      <p:sp>
        <p:nvSpPr>
          <p:cNvPr id="20" name="TextBox 14"/>
          <p:cNvSpPr txBox="1">
            <a:spLocks noChangeArrowheads="1"/>
          </p:cNvSpPr>
          <p:nvPr userDrawn="1"/>
        </p:nvSpPr>
        <p:spPr bwMode="auto">
          <a:xfrm rot="18006833">
            <a:off x="6229576" y="5119277"/>
            <a:ext cx="1121217" cy="307777"/>
          </a:xfrm>
          <a:prstGeom prst="rect">
            <a:avLst/>
          </a:prstGeom>
          <a:noFill/>
          <a:ln w="9525">
            <a:noFill/>
            <a:miter lim="800000"/>
            <a:headEnd/>
            <a:tailEnd/>
          </a:ln>
        </p:spPr>
        <p:txBody>
          <a:bodyPr>
            <a:spAutoFit/>
          </a:bodyPr>
          <a:lstStyle/>
          <a:p>
            <a:pPr algn="ctr"/>
            <a:r>
              <a:rPr lang="en-US" sz="1400" b="1" dirty="0">
                <a:solidFill>
                  <a:srgbClr val="FFFFFF"/>
                </a:solidFill>
                <a:latin typeface="Calibri" pitchFamily="34" charset="0"/>
              </a:rPr>
              <a:t>A Lot</a:t>
            </a:r>
          </a:p>
        </p:txBody>
      </p:sp>
      <p:sp>
        <p:nvSpPr>
          <p:cNvPr id="21" name="Rectangle 20"/>
          <p:cNvSpPr/>
          <p:nvPr userDrawn="1"/>
        </p:nvSpPr>
        <p:spPr bwMode="auto">
          <a:xfrm>
            <a:off x="3185967" y="1128713"/>
            <a:ext cx="1931988" cy="186942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Tree>
    <p:extLst>
      <p:ext uri="{BB962C8B-B14F-4D97-AF65-F5344CB8AC3E}">
        <p14:creationId xmlns:p14="http://schemas.microsoft.com/office/powerpoint/2010/main" val="319023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22" name="Rectangle 21"/>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A7E"/>
              </a:solidFill>
            </a:endParaRPr>
          </a:p>
        </p:txBody>
      </p:sp>
      <p:sp>
        <p:nvSpPr>
          <p:cNvPr id="20" name="Rectangle 19"/>
          <p:cNvSpPr/>
          <p:nvPr/>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
        <p:nvSpPr>
          <p:cNvPr id="21" name="TextBox 35"/>
          <p:cNvSpPr txBox="1">
            <a:spLocks noChangeArrowheads="1"/>
          </p:cNvSpPr>
          <p:nvPr/>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rgbClr val="002A7E"/>
                </a:solidFill>
              </a:rPr>
              <a:t>Connecticut Department of Energy and Environmental Protection</a:t>
            </a:r>
          </a:p>
        </p:txBody>
      </p:sp>
      <p:pic>
        <p:nvPicPr>
          <p:cNvPr id="19" name="Picture 7" descr="DEEPLogoRectangleCOLOR755px337px300dpi.gif"/>
          <p:cNvPicPr>
            <a:picLocks noChangeAspect="1"/>
          </p:cNvPicPr>
          <p:nvPr/>
        </p:nvPicPr>
        <p:blipFill>
          <a:blip r:embed="rId2" cstate="print"/>
          <a:srcRect r="64532"/>
          <a:stretch>
            <a:fillRect/>
          </a:stretch>
        </p:blipFill>
        <p:spPr bwMode="auto">
          <a:xfrm>
            <a:off x="292100" y="5753100"/>
            <a:ext cx="777875" cy="979488"/>
          </a:xfrm>
          <a:prstGeom prst="rect">
            <a:avLst/>
          </a:prstGeom>
          <a:noFill/>
          <a:ln w="9525">
            <a:noFill/>
            <a:miter lim="800000"/>
            <a:headEnd/>
            <a:tailEnd/>
          </a:ln>
        </p:spPr>
      </p:pic>
      <p:sp>
        <p:nvSpPr>
          <p:cNvPr id="9" name="Rectangle 8"/>
          <p:cNvSpPr/>
          <p:nvPr userDrawn="1"/>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A7E"/>
              </a:solidFill>
            </a:endParaRPr>
          </a:p>
        </p:txBody>
      </p:sp>
      <p:sp>
        <p:nvSpPr>
          <p:cNvPr id="10" name="Rectangle 9"/>
          <p:cNvSpPr/>
          <p:nvPr userDrawn="1"/>
        </p:nvSpPr>
        <p:spPr>
          <a:xfrm>
            <a:off x="0" y="0"/>
            <a:ext cx="9144000" cy="72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
        <p:nvSpPr>
          <p:cNvPr id="12" name="Rectangle 11"/>
          <p:cNvSpPr/>
          <p:nvPr userDrawn="1"/>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
        <p:nvSpPr>
          <p:cNvPr id="14"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rgbClr val="002A7E"/>
                </a:solidFill>
              </a:rPr>
              <a:t>Connecticut Department of Energy and Environmental Protection</a:t>
            </a:r>
          </a:p>
        </p:txBody>
      </p:sp>
      <p:pic>
        <p:nvPicPr>
          <p:cNvPr id="15"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16" name="Title 1"/>
          <p:cNvSpPr>
            <a:spLocks noGrp="1"/>
          </p:cNvSpPr>
          <p:nvPr>
            <p:ph type="title"/>
          </p:nvPr>
        </p:nvSpPr>
        <p:spPr>
          <a:xfrm>
            <a:off x="0" y="0"/>
            <a:ext cx="8229600" cy="1143000"/>
          </a:xfrm>
          <a:prstGeom prst="rect">
            <a:avLst/>
          </a:prstGeom>
        </p:spPr>
        <p:txBody>
          <a:bodyPr/>
          <a:lstStyle>
            <a:lvl1pPr>
              <a:defRPr baseline="0">
                <a:solidFill>
                  <a:schemeClr val="tx1"/>
                </a:solidFill>
              </a:defRPr>
            </a:lvl1pPr>
          </a:lstStyle>
          <a:p>
            <a:r>
              <a:rPr lang="en-US" smtClean="0"/>
              <a:t>Click to edit Master title style</a:t>
            </a:r>
            <a:endParaRPr lang="en-US" dirty="0"/>
          </a:p>
        </p:txBody>
      </p:sp>
      <p:sp>
        <p:nvSpPr>
          <p:cNvPr id="23" name="Content Placeholder 2"/>
          <p:cNvSpPr>
            <a:spLocks noGrp="1"/>
          </p:cNvSpPr>
          <p:nvPr userDrawn="1">
            <p:ph idx="1"/>
          </p:nvPr>
        </p:nvSpPr>
        <p:spPr>
          <a:xfrm>
            <a:off x="609600" y="1447800"/>
            <a:ext cx="8229600" cy="3733800"/>
          </a:xfrm>
          <a:prstGeom prst="rect">
            <a:avLst/>
          </a:prstGeom>
        </p:spPr>
        <p:txBody>
          <a:bodyPr/>
          <a:lstStyle/>
          <a:p>
            <a:pPr lvl="0" eaLnBrk="1" hangingPunct="1">
              <a:buFont typeface="Arial" pitchFamily="34" charset="0"/>
              <a:buNone/>
            </a:pPr>
            <a:r>
              <a:rPr lang="en-US" baseline="30000" smtClean="0">
                <a:solidFill>
                  <a:schemeClr val="bg1"/>
                </a:solidFill>
                <a:latin typeface="Berkeley-Medium"/>
              </a:rPr>
              <a:t>Click to edit Master text styles</a:t>
            </a:r>
          </a:p>
          <a:p>
            <a:pPr lvl="1" eaLnBrk="1" hangingPunct="1">
              <a:buFont typeface="Arial" pitchFamily="34" charset="0"/>
              <a:buNone/>
            </a:pPr>
            <a:r>
              <a:rPr lang="en-US" baseline="30000" smtClean="0">
                <a:solidFill>
                  <a:schemeClr val="bg1"/>
                </a:solidFill>
                <a:latin typeface="Berkeley-Medium"/>
              </a:rPr>
              <a:t>Second level</a:t>
            </a:r>
          </a:p>
          <a:p>
            <a:pPr lvl="2" eaLnBrk="1" hangingPunct="1">
              <a:buFont typeface="Arial" pitchFamily="34" charset="0"/>
              <a:buNone/>
            </a:pPr>
            <a:r>
              <a:rPr lang="en-US" baseline="30000" smtClean="0">
                <a:solidFill>
                  <a:schemeClr val="bg1"/>
                </a:solidFill>
                <a:latin typeface="Berkeley-Medium"/>
              </a:rPr>
              <a:t>Third level</a:t>
            </a:r>
          </a:p>
          <a:p>
            <a:pPr lvl="3" eaLnBrk="1" hangingPunct="1">
              <a:buFont typeface="Arial" pitchFamily="34" charset="0"/>
              <a:buNone/>
            </a:pPr>
            <a:r>
              <a:rPr lang="en-US" baseline="30000" smtClean="0">
                <a:solidFill>
                  <a:schemeClr val="bg1"/>
                </a:solidFill>
                <a:latin typeface="Berkeley-Medium"/>
              </a:rPr>
              <a:t>Fourth level</a:t>
            </a:r>
          </a:p>
          <a:p>
            <a:pPr lvl="4" eaLnBrk="1" hangingPunct="1">
              <a:buFont typeface="Arial" pitchFamily="34" charset="0"/>
              <a:buNone/>
            </a:pPr>
            <a:r>
              <a:rPr lang="en-US" baseline="30000" smtClean="0">
                <a:solidFill>
                  <a:schemeClr val="bg1"/>
                </a:solidFill>
                <a:latin typeface="Berkeley-Medium"/>
              </a:rPr>
              <a:t>Fifth level</a:t>
            </a:r>
            <a:endParaRPr lang="en-US" baseline="30000" dirty="0" smtClean="0">
              <a:solidFill>
                <a:schemeClr val="bg1"/>
              </a:solidFill>
              <a:latin typeface="Berkeley-Medium"/>
            </a:endParaRPr>
          </a:p>
        </p:txBody>
      </p:sp>
    </p:spTree>
    <p:extLst>
      <p:ext uri="{BB962C8B-B14F-4D97-AF65-F5344CB8AC3E}">
        <p14:creationId xmlns:p14="http://schemas.microsoft.com/office/powerpoint/2010/main" val="121181500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a:xfrm>
            <a:off x="0" y="6415314"/>
            <a:ext cx="9144000" cy="4426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A7E"/>
              </a:solidFill>
            </a:endParaRPr>
          </a:p>
        </p:txBody>
      </p:sp>
      <p:sp>
        <p:nvSpPr>
          <p:cNvPr id="8" name="Rectangle 7"/>
          <p:cNvSpPr/>
          <p:nvPr userDrawn="1"/>
        </p:nvSpPr>
        <p:spPr bwMode="auto">
          <a:xfrm>
            <a:off x="0" y="6037943"/>
            <a:ext cx="9144000" cy="526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
        <p:nvSpPr>
          <p:cNvPr id="6"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rgbClr val="002A7E"/>
                </a:solidFill>
              </a:rPr>
              <a:t>Connecticut Department of Energy and Environmental Protection</a:t>
            </a:r>
          </a:p>
        </p:txBody>
      </p:sp>
      <p:pic>
        <p:nvPicPr>
          <p:cNvPr id="5"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9" name="Title 1"/>
          <p:cNvSpPr>
            <a:spLocks noGrp="1"/>
          </p:cNvSpPr>
          <p:nvPr>
            <p:ph type="title"/>
          </p:nvPr>
        </p:nvSpPr>
        <p:spPr>
          <a:xfrm>
            <a:off x="0" y="4916487"/>
            <a:ext cx="8229600" cy="1143000"/>
          </a:xfrm>
          <a:prstGeom prst="rect">
            <a:avLst/>
          </a:prstGeom>
        </p:spPr>
        <p:txBody>
          <a:bodyPr/>
          <a:lstStyle>
            <a:lvl1pPr>
              <a:defRPr baseline="0">
                <a:solidFill>
                  <a:schemeClr val="tx1"/>
                </a:solidFill>
              </a:defRPr>
            </a:lvl1pPr>
          </a:lstStyle>
          <a:p>
            <a:r>
              <a:rPr lang="en-US" smtClean="0"/>
              <a:t>Click to edit Master title style</a:t>
            </a:r>
            <a:endParaRPr lang="en-US" dirty="0"/>
          </a:p>
        </p:txBody>
      </p:sp>
      <p:pic>
        <p:nvPicPr>
          <p:cNvPr id="10" name="Picture 9" descr="2012 sky.jpg"/>
          <p:cNvPicPr>
            <a:picLocks noChangeAspect="1"/>
          </p:cNvPicPr>
          <p:nvPr userDrawn="1"/>
        </p:nvPicPr>
        <p:blipFill>
          <a:blip r:embed="rId3" cstate="print"/>
          <a:srcRect t="49348" b="29885"/>
          <a:stretch>
            <a:fillRect/>
          </a:stretch>
        </p:blipFill>
        <p:spPr bwMode="auto">
          <a:xfrm>
            <a:off x="0" y="-457200"/>
            <a:ext cx="9144000" cy="1447800"/>
          </a:xfrm>
          <a:prstGeom prst="rect">
            <a:avLst/>
          </a:prstGeom>
          <a:noFill/>
          <a:ln w="9525">
            <a:noFill/>
            <a:miter lim="800000"/>
            <a:headEnd/>
            <a:tailEnd/>
          </a:ln>
        </p:spPr>
      </p:pic>
      <p:sp>
        <p:nvSpPr>
          <p:cNvPr id="11" name="Content Placeholder 2"/>
          <p:cNvSpPr>
            <a:spLocks noGrp="1"/>
          </p:cNvSpPr>
          <p:nvPr>
            <p:ph idx="1"/>
          </p:nvPr>
        </p:nvSpPr>
        <p:spPr>
          <a:xfrm>
            <a:off x="609600" y="1447800"/>
            <a:ext cx="8229600" cy="37338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hangingPunct="1">
              <a:buFont typeface="Arial" pitchFamily="34" charset="0"/>
              <a:buNone/>
            </a:pPr>
            <a:r>
              <a:rPr lang="en-US" baseline="30000" smtClean="0">
                <a:solidFill>
                  <a:schemeClr val="bg1"/>
                </a:solidFill>
                <a:latin typeface="Berkeley-Medium"/>
              </a:rPr>
              <a:t>Click to edit Master text styles</a:t>
            </a:r>
          </a:p>
          <a:p>
            <a:pPr lvl="1" eaLnBrk="1" hangingPunct="1">
              <a:buFont typeface="Arial" pitchFamily="34" charset="0"/>
              <a:buNone/>
            </a:pPr>
            <a:r>
              <a:rPr lang="en-US" baseline="30000" smtClean="0">
                <a:solidFill>
                  <a:schemeClr val="bg1"/>
                </a:solidFill>
                <a:latin typeface="Berkeley-Medium"/>
              </a:rPr>
              <a:t>Second level</a:t>
            </a:r>
          </a:p>
          <a:p>
            <a:pPr lvl="2" eaLnBrk="1" hangingPunct="1">
              <a:buFont typeface="Arial" pitchFamily="34" charset="0"/>
              <a:buNone/>
            </a:pPr>
            <a:r>
              <a:rPr lang="en-US" baseline="30000" smtClean="0">
                <a:solidFill>
                  <a:schemeClr val="bg1"/>
                </a:solidFill>
                <a:latin typeface="Berkeley-Medium"/>
              </a:rPr>
              <a:t>Third level</a:t>
            </a:r>
          </a:p>
          <a:p>
            <a:pPr lvl="3" eaLnBrk="1" hangingPunct="1">
              <a:buFont typeface="Arial" pitchFamily="34" charset="0"/>
              <a:buNone/>
            </a:pPr>
            <a:r>
              <a:rPr lang="en-US" baseline="30000" smtClean="0">
                <a:solidFill>
                  <a:schemeClr val="bg1"/>
                </a:solidFill>
                <a:latin typeface="Berkeley-Medium"/>
              </a:rPr>
              <a:t>Fourth level</a:t>
            </a:r>
          </a:p>
          <a:p>
            <a:pPr lvl="4" eaLnBrk="1" hangingPunct="1">
              <a:buFont typeface="Arial" pitchFamily="34" charset="0"/>
              <a:buNone/>
            </a:pPr>
            <a:r>
              <a:rPr lang="en-US" baseline="30000" smtClean="0">
                <a:solidFill>
                  <a:schemeClr val="bg1"/>
                </a:solidFill>
                <a:latin typeface="Berkeley-Medium"/>
              </a:rPr>
              <a:t>Fifth level</a:t>
            </a:r>
            <a:endParaRPr lang="en-US" baseline="30000" dirty="0" smtClean="0">
              <a:solidFill>
                <a:schemeClr val="bg1"/>
              </a:solidFill>
              <a:latin typeface="Berkeley-Medium"/>
            </a:endParaRPr>
          </a:p>
        </p:txBody>
      </p:sp>
    </p:spTree>
    <p:extLst>
      <p:ext uri="{BB962C8B-B14F-4D97-AF65-F5344CB8AC3E}">
        <p14:creationId xmlns:p14="http://schemas.microsoft.com/office/powerpoint/2010/main" val="1879583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6400800"/>
            <a:ext cx="9144000" cy="457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A7E"/>
              </a:solidFill>
            </a:endParaRPr>
          </a:p>
        </p:txBody>
      </p:sp>
      <p:sp>
        <p:nvSpPr>
          <p:cNvPr id="5" name="Rectangle 4"/>
          <p:cNvSpPr/>
          <p:nvPr userDrawn="1"/>
        </p:nvSpPr>
        <p:spPr bwMode="auto">
          <a:xfrm>
            <a:off x="0" y="6037943"/>
            <a:ext cx="9144000" cy="526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
        <p:nvSpPr>
          <p:cNvPr id="6"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rgbClr val="002A7E"/>
                </a:solidFill>
              </a:rPr>
              <a:t>Connecticut Department of Energy and Environmental Protection</a:t>
            </a:r>
          </a:p>
        </p:txBody>
      </p:sp>
      <p:pic>
        <p:nvPicPr>
          <p:cNvPr id="8"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9" name="Rectangle 8"/>
          <p:cNvSpPr/>
          <p:nvPr userDrawn="1"/>
        </p:nvSpPr>
        <p:spPr>
          <a:xfrm>
            <a:off x="0" y="0"/>
            <a:ext cx="9144000" cy="72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
        <p:nvSpPr>
          <p:cNvPr id="2" name="Title 1"/>
          <p:cNvSpPr>
            <a:spLocks noGrp="1"/>
          </p:cNvSpPr>
          <p:nvPr>
            <p:ph type="title" hasCustomPrompt="1"/>
          </p:nvPr>
        </p:nvSpPr>
        <p:spPr>
          <a:xfrm>
            <a:off x="0" y="0"/>
            <a:ext cx="8229600" cy="1143000"/>
          </a:xfrm>
          <a:prstGeom prst="rect">
            <a:avLst/>
          </a:prstGeom>
        </p:spPr>
        <p:txBody>
          <a:bodyPr/>
          <a:lstStyle>
            <a:lvl1pPr algn="l">
              <a:defRPr>
                <a:solidFill>
                  <a:schemeClr val="bg1"/>
                </a:solidFill>
              </a:defRPr>
            </a:lvl1pPr>
          </a:lstStyle>
          <a:p>
            <a:r>
              <a:rPr lang="en-US" dirty="0" smtClean="0"/>
              <a:t>Questions?</a:t>
            </a:r>
            <a:endParaRPr lang="en-US" dirty="0"/>
          </a:p>
        </p:txBody>
      </p:sp>
    </p:spTree>
    <p:extLst>
      <p:ext uri="{BB962C8B-B14F-4D97-AF65-F5344CB8AC3E}">
        <p14:creationId xmlns:p14="http://schemas.microsoft.com/office/powerpoint/2010/main" val="376601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6408C47-4483-4A9E-AFD9-5730BB77AF0C}" type="datetime1">
              <a:rPr lang="en-US" smtClean="0">
                <a:solidFill>
                  <a:srgbClr val="FFFFFF"/>
                </a:solidFill>
              </a:rPr>
              <a:pPr>
                <a:defRPr/>
              </a:pPr>
              <a:t>3/23/17</a:t>
            </a:fld>
            <a:endParaRPr lang="en-US" dirty="0">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61AFED-9236-49A8-8844-281110DA5FA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0977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10E5A9-9A3A-4BFD-A7CE-952E16BD4798}" type="datetimeFigureOut">
              <a:rPr lang="en-US">
                <a:solidFill>
                  <a:srgbClr val="04617B">
                    <a:shade val="90000"/>
                  </a:srgbClr>
                </a:solidFill>
              </a:rPr>
              <a:pPr/>
              <a:t>3/23/17</a:t>
            </a:fld>
            <a:endParaRPr lang="en-US" dirty="0">
              <a:solidFill>
                <a:srgbClr val="04617B">
                  <a:shade val="90000"/>
                </a:srgbClr>
              </a:solidFill>
            </a:endParaRPr>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p>
            <a:fld id="{A5CF690A-6EEA-41DD-A66E-F6F3FA80E020}" type="slidenum">
              <a:rPr lang="en-US">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91563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22" name="Rectangle 21"/>
          <p:cNvSpPr/>
          <p:nvPr userDrawn="1"/>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9144000" cy="418737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2"/>
          <p:cNvSpPr>
            <a:spLocks noGrp="1"/>
          </p:cNvSpPr>
          <p:nvPr>
            <p:ph type="title" hasCustomPrompt="1"/>
          </p:nvPr>
        </p:nvSpPr>
        <p:spPr>
          <a:xfrm>
            <a:off x="304800" y="1600200"/>
            <a:ext cx="8229600" cy="1143000"/>
          </a:xfrm>
          <a:prstGeom prst="rect">
            <a:avLst/>
          </a:prstGeom>
        </p:spPr>
        <p:txBody>
          <a:bodyPr/>
          <a:lstStyle>
            <a:lvl1pPr>
              <a:defRPr>
                <a:solidFill>
                  <a:schemeClr val="tx1"/>
                </a:solidFill>
              </a:defRPr>
            </a:lvl1pPr>
          </a:lstStyle>
          <a:p>
            <a:r>
              <a:rPr lang="en-US" dirty="0" smtClean="0"/>
              <a:t>Title of Presentation</a:t>
            </a:r>
            <a:endParaRPr lang="en-US" dirty="0"/>
          </a:p>
        </p:txBody>
      </p:sp>
      <p:sp>
        <p:nvSpPr>
          <p:cNvPr id="20" name="Rectangle 19"/>
          <p:cNvSpPr/>
          <p:nvPr userDrawn="1"/>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tx1"/>
                </a:solidFill>
                <a:latin typeface="+mj-lt"/>
              </a:rPr>
              <a:t>Connecticut Department of Energy and Environmental Protection</a:t>
            </a:r>
          </a:p>
        </p:txBody>
      </p:sp>
      <p:pic>
        <p:nvPicPr>
          <p:cNvPr id="19"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0" y="0"/>
            <a:ext cx="8229600" cy="1143000"/>
          </a:xfrm>
          <a:prstGeom prst="rect">
            <a:avLst/>
          </a:prstGeom>
        </p:spPr>
        <p:txBody>
          <a:bodyPr/>
          <a:lstStyle>
            <a:lvl1pPr>
              <a:defRPr baseline="0">
                <a:solidFill>
                  <a:schemeClr val="bg1"/>
                </a:solidFill>
              </a:defRPr>
            </a:lvl1pPr>
          </a:lstStyle>
          <a:p>
            <a:r>
              <a:rPr lang="en-US" smtClean="0"/>
              <a:t>Click to edit Master title style</a:t>
            </a:r>
            <a:endParaRPr lang="en-US" dirty="0"/>
          </a:p>
        </p:txBody>
      </p:sp>
      <p:sp>
        <p:nvSpPr>
          <p:cNvPr id="7" name="Rectangle 6"/>
          <p:cNvSpPr/>
          <p:nvPr userDrawn="1"/>
        </p:nvSpPr>
        <p:spPr bwMode="auto">
          <a:xfrm>
            <a:off x="5106022" y="1130300"/>
            <a:ext cx="1931988" cy="186942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5114617" y="2993972"/>
            <a:ext cx="1923393" cy="1842921"/>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3194562" y="2994957"/>
            <a:ext cx="1923393" cy="1841936"/>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647700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bwMode="auto">
          <a:xfrm>
            <a:off x="0" y="6026150"/>
            <a:ext cx="9144000" cy="538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11"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bg1"/>
                </a:solidFill>
                <a:latin typeface="+mj-lt"/>
              </a:rPr>
              <a:t>Connecticut Department of Energy and Environmental Protection</a:t>
            </a:r>
          </a:p>
        </p:txBody>
      </p:sp>
      <p:sp>
        <p:nvSpPr>
          <p:cNvPr id="13" name="TextBox 7"/>
          <p:cNvSpPr txBox="1">
            <a:spLocks noChangeArrowheads="1"/>
          </p:cNvSpPr>
          <p:nvPr userDrawn="1"/>
        </p:nvSpPr>
        <p:spPr bwMode="auto">
          <a:xfrm rot="16200000">
            <a:off x="318244" y="2845747"/>
            <a:ext cx="2876060" cy="369332"/>
          </a:xfrm>
          <a:prstGeom prst="rect">
            <a:avLst/>
          </a:prstGeom>
          <a:noFill/>
          <a:ln w="9525">
            <a:noFill/>
            <a:miter lim="800000"/>
            <a:headEnd/>
            <a:tailEnd/>
          </a:ln>
        </p:spPr>
        <p:txBody>
          <a:bodyPr>
            <a:spAutoFit/>
          </a:bodyPr>
          <a:lstStyle/>
          <a:p>
            <a:pPr algn="ctr"/>
            <a:r>
              <a:rPr lang="en-US" b="1" dirty="0">
                <a:solidFill>
                  <a:schemeClr val="tx1"/>
                </a:solidFill>
                <a:latin typeface="Calibri" pitchFamily="34" charset="0"/>
              </a:rPr>
              <a:t>Impact on Agency Brand</a:t>
            </a:r>
          </a:p>
        </p:txBody>
      </p:sp>
      <p:sp>
        <p:nvSpPr>
          <p:cNvPr id="14" name="TextBox 8"/>
          <p:cNvSpPr txBox="1">
            <a:spLocks noChangeArrowheads="1"/>
          </p:cNvSpPr>
          <p:nvPr userDrawn="1"/>
        </p:nvSpPr>
        <p:spPr bwMode="auto">
          <a:xfrm>
            <a:off x="2695030" y="5665956"/>
            <a:ext cx="4314917" cy="369332"/>
          </a:xfrm>
          <a:prstGeom prst="rect">
            <a:avLst/>
          </a:prstGeom>
          <a:noFill/>
          <a:ln w="9525">
            <a:noFill/>
            <a:miter lim="800000"/>
            <a:headEnd/>
            <a:tailEnd/>
          </a:ln>
        </p:spPr>
        <p:txBody>
          <a:bodyPr>
            <a:spAutoFit/>
          </a:bodyPr>
          <a:lstStyle/>
          <a:p>
            <a:pPr algn="ctr"/>
            <a:r>
              <a:rPr lang="en-US" b="1">
                <a:solidFill>
                  <a:schemeClr val="tx1"/>
                </a:solidFill>
                <a:latin typeface="Calibri" pitchFamily="34" charset="0"/>
              </a:rPr>
              <a:t>Value to Staff</a:t>
            </a:r>
          </a:p>
        </p:txBody>
      </p:sp>
      <p:sp>
        <p:nvSpPr>
          <p:cNvPr id="15" name="TextBox 9"/>
          <p:cNvSpPr txBox="1">
            <a:spLocks noChangeArrowheads="1"/>
          </p:cNvSpPr>
          <p:nvPr userDrawn="1"/>
        </p:nvSpPr>
        <p:spPr bwMode="auto">
          <a:xfrm>
            <a:off x="1857808" y="1092198"/>
            <a:ext cx="1159229"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High</a:t>
            </a:r>
          </a:p>
        </p:txBody>
      </p:sp>
      <p:sp>
        <p:nvSpPr>
          <p:cNvPr id="16" name="TextBox 10"/>
          <p:cNvSpPr txBox="1">
            <a:spLocks noChangeArrowheads="1"/>
          </p:cNvSpPr>
          <p:nvPr userDrawn="1"/>
        </p:nvSpPr>
        <p:spPr bwMode="auto">
          <a:xfrm>
            <a:off x="1986611" y="2902925"/>
            <a:ext cx="966024"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Medium</a:t>
            </a:r>
          </a:p>
        </p:txBody>
      </p:sp>
      <p:sp>
        <p:nvSpPr>
          <p:cNvPr id="17" name="TextBox 11"/>
          <p:cNvSpPr txBox="1">
            <a:spLocks noChangeArrowheads="1"/>
          </p:cNvSpPr>
          <p:nvPr userDrawn="1"/>
        </p:nvSpPr>
        <p:spPr bwMode="auto">
          <a:xfrm>
            <a:off x="1729007" y="4716094"/>
            <a:ext cx="1481237"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Low</a:t>
            </a:r>
          </a:p>
        </p:txBody>
      </p:sp>
      <p:sp>
        <p:nvSpPr>
          <p:cNvPr id="18" name="TextBox 12"/>
          <p:cNvSpPr txBox="1">
            <a:spLocks noChangeArrowheads="1"/>
          </p:cNvSpPr>
          <p:nvPr userDrawn="1"/>
        </p:nvSpPr>
        <p:spPr bwMode="auto">
          <a:xfrm rot="18006833">
            <a:off x="2463916" y="5089698"/>
            <a:ext cx="937846"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None</a:t>
            </a:r>
          </a:p>
        </p:txBody>
      </p:sp>
      <p:sp>
        <p:nvSpPr>
          <p:cNvPr id="19" name="TextBox 13"/>
          <p:cNvSpPr txBox="1">
            <a:spLocks noChangeArrowheads="1"/>
          </p:cNvSpPr>
          <p:nvPr userDrawn="1"/>
        </p:nvSpPr>
        <p:spPr bwMode="auto">
          <a:xfrm rot="18006833">
            <a:off x="4336713" y="5136280"/>
            <a:ext cx="1015973"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Little</a:t>
            </a:r>
          </a:p>
        </p:txBody>
      </p:sp>
      <p:sp>
        <p:nvSpPr>
          <p:cNvPr id="20" name="TextBox 14"/>
          <p:cNvSpPr txBox="1">
            <a:spLocks noChangeArrowheads="1"/>
          </p:cNvSpPr>
          <p:nvPr userDrawn="1"/>
        </p:nvSpPr>
        <p:spPr bwMode="auto">
          <a:xfrm rot="18006833">
            <a:off x="6229576" y="5119277"/>
            <a:ext cx="1121217"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A Lot</a:t>
            </a:r>
          </a:p>
        </p:txBody>
      </p:sp>
      <p:sp>
        <p:nvSpPr>
          <p:cNvPr id="21" name="Rectangle 20"/>
          <p:cNvSpPr/>
          <p:nvPr userDrawn="1"/>
        </p:nvSpPr>
        <p:spPr bwMode="auto">
          <a:xfrm>
            <a:off x="3185967" y="1128713"/>
            <a:ext cx="1931988" cy="186942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22" name="Rectangle 21"/>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35"/>
          <p:cNvSpPr txBox="1">
            <a:spLocks noChangeArrowheads="1"/>
          </p:cNvSpPr>
          <p:nvPr/>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tx1"/>
                </a:solidFill>
                <a:latin typeface="+mj-lt"/>
              </a:rPr>
              <a:t>Connecticut Department of Energy and Environmental Protection</a:t>
            </a:r>
          </a:p>
        </p:txBody>
      </p:sp>
      <p:pic>
        <p:nvPicPr>
          <p:cNvPr id="19" name="Picture 7" descr="DEEPLogoRectangleCOLOR755px337px300dpi.gif"/>
          <p:cNvPicPr>
            <a:picLocks noChangeAspect="1"/>
          </p:cNvPicPr>
          <p:nvPr/>
        </p:nvPicPr>
        <p:blipFill>
          <a:blip r:embed="rId2" cstate="print"/>
          <a:srcRect r="64532"/>
          <a:stretch>
            <a:fillRect/>
          </a:stretch>
        </p:blipFill>
        <p:spPr bwMode="auto">
          <a:xfrm>
            <a:off x="292100" y="5753100"/>
            <a:ext cx="777875" cy="979488"/>
          </a:xfrm>
          <a:prstGeom prst="rect">
            <a:avLst/>
          </a:prstGeom>
          <a:noFill/>
          <a:ln w="9525">
            <a:noFill/>
            <a:miter lim="800000"/>
            <a:headEnd/>
            <a:tailEnd/>
          </a:ln>
        </p:spPr>
      </p:pic>
      <p:sp>
        <p:nvSpPr>
          <p:cNvPr id="9" name="Rectangle 8"/>
          <p:cNvSpPr/>
          <p:nvPr userDrawn="1"/>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9144000" cy="72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tx1"/>
                </a:solidFill>
                <a:latin typeface="+mj-lt"/>
              </a:rPr>
              <a:t>Connecticut Department of Energy and Environmental Protection</a:t>
            </a:r>
          </a:p>
        </p:txBody>
      </p:sp>
      <p:pic>
        <p:nvPicPr>
          <p:cNvPr id="15"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16" name="Title 1"/>
          <p:cNvSpPr>
            <a:spLocks noGrp="1"/>
          </p:cNvSpPr>
          <p:nvPr>
            <p:ph type="title"/>
          </p:nvPr>
        </p:nvSpPr>
        <p:spPr>
          <a:xfrm>
            <a:off x="0" y="0"/>
            <a:ext cx="8229600" cy="1143000"/>
          </a:xfrm>
          <a:prstGeom prst="rect">
            <a:avLst/>
          </a:prstGeom>
        </p:spPr>
        <p:txBody>
          <a:bodyPr/>
          <a:lstStyle>
            <a:lvl1pPr>
              <a:defRPr baseline="0">
                <a:solidFill>
                  <a:schemeClr val="tx1"/>
                </a:solidFill>
              </a:defRPr>
            </a:lvl1pPr>
          </a:lstStyle>
          <a:p>
            <a:r>
              <a:rPr lang="en-US" smtClean="0"/>
              <a:t>Click to edit Master title style</a:t>
            </a:r>
            <a:endParaRPr lang="en-US" dirty="0"/>
          </a:p>
        </p:txBody>
      </p:sp>
      <p:sp>
        <p:nvSpPr>
          <p:cNvPr id="23" name="Content Placeholder 2"/>
          <p:cNvSpPr>
            <a:spLocks noGrp="1"/>
          </p:cNvSpPr>
          <p:nvPr userDrawn="1">
            <p:ph idx="1"/>
          </p:nvPr>
        </p:nvSpPr>
        <p:spPr>
          <a:xfrm>
            <a:off x="609600" y="1447800"/>
            <a:ext cx="8229600" cy="3733800"/>
          </a:xfrm>
          <a:prstGeom prst="rect">
            <a:avLst/>
          </a:prstGeom>
        </p:spPr>
        <p:txBody>
          <a:bodyPr/>
          <a:lstStyle/>
          <a:p>
            <a:pPr lvl="0" eaLnBrk="1" hangingPunct="1">
              <a:buFont typeface="Arial" pitchFamily="34" charset="0"/>
              <a:buNone/>
            </a:pPr>
            <a:r>
              <a:rPr lang="en-US" baseline="30000" smtClean="0">
                <a:solidFill>
                  <a:schemeClr val="bg1"/>
                </a:solidFill>
                <a:latin typeface="Berkeley-Medium"/>
              </a:rPr>
              <a:t>Click to edit Master text styles</a:t>
            </a:r>
          </a:p>
          <a:p>
            <a:pPr lvl="1" eaLnBrk="1" hangingPunct="1">
              <a:buFont typeface="Arial" pitchFamily="34" charset="0"/>
              <a:buNone/>
            </a:pPr>
            <a:r>
              <a:rPr lang="en-US" baseline="30000" smtClean="0">
                <a:solidFill>
                  <a:schemeClr val="bg1"/>
                </a:solidFill>
                <a:latin typeface="Berkeley-Medium"/>
              </a:rPr>
              <a:t>Second level</a:t>
            </a:r>
          </a:p>
          <a:p>
            <a:pPr lvl="2" eaLnBrk="1" hangingPunct="1">
              <a:buFont typeface="Arial" pitchFamily="34" charset="0"/>
              <a:buNone/>
            </a:pPr>
            <a:r>
              <a:rPr lang="en-US" baseline="30000" smtClean="0">
                <a:solidFill>
                  <a:schemeClr val="bg1"/>
                </a:solidFill>
                <a:latin typeface="Berkeley-Medium"/>
              </a:rPr>
              <a:t>Third level</a:t>
            </a:r>
          </a:p>
          <a:p>
            <a:pPr lvl="3" eaLnBrk="1" hangingPunct="1">
              <a:buFont typeface="Arial" pitchFamily="34" charset="0"/>
              <a:buNone/>
            </a:pPr>
            <a:r>
              <a:rPr lang="en-US" baseline="30000" smtClean="0">
                <a:solidFill>
                  <a:schemeClr val="bg1"/>
                </a:solidFill>
                <a:latin typeface="Berkeley-Medium"/>
              </a:rPr>
              <a:t>Fourth level</a:t>
            </a:r>
          </a:p>
          <a:p>
            <a:pPr lvl="4" eaLnBrk="1" hangingPunct="1">
              <a:buFont typeface="Arial" pitchFamily="34" charset="0"/>
              <a:buNone/>
            </a:pPr>
            <a:r>
              <a:rPr lang="en-US" baseline="30000" smtClean="0">
                <a:solidFill>
                  <a:schemeClr val="bg1"/>
                </a:solidFill>
                <a:latin typeface="Berkeley-Medium"/>
              </a:rPr>
              <a:t>Fifth level</a:t>
            </a:r>
            <a:endParaRPr lang="en-US" baseline="30000" dirty="0" smtClean="0">
              <a:solidFill>
                <a:schemeClr val="bg1"/>
              </a:solidFill>
              <a:latin typeface="Berkeley-Medium"/>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a:xfrm>
            <a:off x="0" y="6415314"/>
            <a:ext cx="9144000" cy="4426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0" y="6037943"/>
            <a:ext cx="9144000" cy="526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bg1"/>
                </a:solidFill>
                <a:latin typeface="+mj-lt"/>
              </a:rPr>
              <a:t>Connecticut Department of Energy and Environmental Protection</a:t>
            </a:r>
          </a:p>
        </p:txBody>
      </p:sp>
      <p:pic>
        <p:nvPicPr>
          <p:cNvPr id="5"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9" name="Title 1"/>
          <p:cNvSpPr>
            <a:spLocks noGrp="1"/>
          </p:cNvSpPr>
          <p:nvPr>
            <p:ph type="title"/>
          </p:nvPr>
        </p:nvSpPr>
        <p:spPr>
          <a:xfrm>
            <a:off x="0" y="4916487"/>
            <a:ext cx="8229600" cy="1143000"/>
          </a:xfrm>
          <a:prstGeom prst="rect">
            <a:avLst/>
          </a:prstGeom>
        </p:spPr>
        <p:txBody>
          <a:bodyPr/>
          <a:lstStyle>
            <a:lvl1pPr>
              <a:defRPr baseline="0">
                <a:solidFill>
                  <a:schemeClr val="tx1"/>
                </a:solidFill>
              </a:defRPr>
            </a:lvl1pPr>
          </a:lstStyle>
          <a:p>
            <a:r>
              <a:rPr lang="en-US" smtClean="0"/>
              <a:t>Click to edit Master title style</a:t>
            </a:r>
            <a:endParaRPr lang="en-US" dirty="0"/>
          </a:p>
        </p:txBody>
      </p:sp>
      <p:pic>
        <p:nvPicPr>
          <p:cNvPr id="10" name="Picture 9" descr="2012 sky.jpg"/>
          <p:cNvPicPr>
            <a:picLocks noChangeAspect="1"/>
          </p:cNvPicPr>
          <p:nvPr userDrawn="1"/>
        </p:nvPicPr>
        <p:blipFill>
          <a:blip r:embed="rId3" cstate="print"/>
          <a:srcRect t="49348" b="29885"/>
          <a:stretch>
            <a:fillRect/>
          </a:stretch>
        </p:blipFill>
        <p:spPr bwMode="auto">
          <a:xfrm>
            <a:off x="0" y="-457200"/>
            <a:ext cx="9144000" cy="1447800"/>
          </a:xfrm>
          <a:prstGeom prst="rect">
            <a:avLst/>
          </a:prstGeom>
          <a:noFill/>
          <a:ln w="9525">
            <a:noFill/>
            <a:miter lim="800000"/>
            <a:headEnd/>
            <a:tailEnd/>
          </a:ln>
        </p:spPr>
      </p:pic>
      <p:sp>
        <p:nvSpPr>
          <p:cNvPr id="11" name="Content Placeholder 2"/>
          <p:cNvSpPr>
            <a:spLocks noGrp="1"/>
          </p:cNvSpPr>
          <p:nvPr>
            <p:ph idx="1"/>
          </p:nvPr>
        </p:nvSpPr>
        <p:spPr>
          <a:xfrm>
            <a:off x="609600" y="1447800"/>
            <a:ext cx="8229600" cy="37338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hangingPunct="1">
              <a:buFont typeface="Arial" pitchFamily="34" charset="0"/>
              <a:buNone/>
            </a:pPr>
            <a:r>
              <a:rPr lang="en-US" baseline="30000" smtClean="0">
                <a:solidFill>
                  <a:schemeClr val="bg1"/>
                </a:solidFill>
                <a:latin typeface="Berkeley-Medium"/>
              </a:rPr>
              <a:t>Click to edit Master text styles</a:t>
            </a:r>
          </a:p>
          <a:p>
            <a:pPr lvl="1" eaLnBrk="1" hangingPunct="1">
              <a:buFont typeface="Arial" pitchFamily="34" charset="0"/>
              <a:buNone/>
            </a:pPr>
            <a:r>
              <a:rPr lang="en-US" baseline="30000" smtClean="0">
                <a:solidFill>
                  <a:schemeClr val="bg1"/>
                </a:solidFill>
                <a:latin typeface="Berkeley-Medium"/>
              </a:rPr>
              <a:t>Second level</a:t>
            </a:r>
          </a:p>
          <a:p>
            <a:pPr lvl="2" eaLnBrk="1" hangingPunct="1">
              <a:buFont typeface="Arial" pitchFamily="34" charset="0"/>
              <a:buNone/>
            </a:pPr>
            <a:r>
              <a:rPr lang="en-US" baseline="30000" smtClean="0">
                <a:solidFill>
                  <a:schemeClr val="bg1"/>
                </a:solidFill>
                <a:latin typeface="Berkeley-Medium"/>
              </a:rPr>
              <a:t>Third level</a:t>
            </a:r>
          </a:p>
          <a:p>
            <a:pPr lvl="3" eaLnBrk="1" hangingPunct="1">
              <a:buFont typeface="Arial" pitchFamily="34" charset="0"/>
              <a:buNone/>
            </a:pPr>
            <a:r>
              <a:rPr lang="en-US" baseline="30000" smtClean="0">
                <a:solidFill>
                  <a:schemeClr val="bg1"/>
                </a:solidFill>
                <a:latin typeface="Berkeley-Medium"/>
              </a:rPr>
              <a:t>Fourth level</a:t>
            </a:r>
          </a:p>
          <a:p>
            <a:pPr lvl="4" eaLnBrk="1" hangingPunct="1">
              <a:buFont typeface="Arial" pitchFamily="34" charset="0"/>
              <a:buNone/>
            </a:pPr>
            <a:r>
              <a:rPr lang="en-US" baseline="30000" smtClean="0">
                <a:solidFill>
                  <a:schemeClr val="bg1"/>
                </a:solidFill>
                <a:latin typeface="Berkeley-Medium"/>
              </a:rPr>
              <a:t>Fifth level</a:t>
            </a:r>
            <a:endParaRPr lang="en-US" baseline="30000" dirty="0" smtClean="0">
              <a:solidFill>
                <a:schemeClr val="bg1"/>
              </a:solidFill>
              <a:latin typeface="Berkeley-Mediu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6400800"/>
            <a:ext cx="9144000" cy="457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bwMode="auto">
          <a:xfrm>
            <a:off x="0" y="6037943"/>
            <a:ext cx="9144000" cy="526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bg1"/>
                </a:solidFill>
                <a:latin typeface="+mj-lt"/>
              </a:rPr>
              <a:t>Connecticut Department of Energy and Environmental Protection</a:t>
            </a:r>
          </a:p>
        </p:txBody>
      </p:sp>
      <p:pic>
        <p:nvPicPr>
          <p:cNvPr id="8"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9" name="Rectangle 8"/>
          <p:cNvSpPr/>
          <p:nvPr userDrawn="1"/>
        </p:nvSpPr>
        <p:spPr>
          <a:xfrm>
            <a:off x="0" y="0"/>
            <a:ext cx="9144000" cy="72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hasCustomPrompt="1"/>
          </p:nvPr>
        </p:nvSpPr>
        <p:spPr>
          <a:xfrm>
            <a:off x="0" y="0"/>
            <a:ext cx="8229600" cy="1143000"/>
          </a:xfrm>
          <a:prstGeom prst="rect">
            <a:avLst/>
          </a:prstGeom>
        </p:spPr>
        <p:txBody>
          <a:bodyPr/>
          <a:lstStyle>
            <a:lvl1pPr algn="l">
              <a:defRPr>
                <a:solidFill>
                  <a:schemeClr val="bg1"/>
                </a:solidFill>
              </a:defRPr>
            </a:lvl1pPr>
          </a:lstStyle>
          <a:p>
            <a:r>
              <a:rPr lang="en-US" dirty="0" smtClean="0"/>
              <a:t>Questions?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1600"/>
            <a:ext cx="8229600" cy="48126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6553200" y="6264275"/>
            <a:ext cx="2012950" cy="517525"/>
          </a:xfrm>
          <a:prstGeom prst="rect">
            <a:avLst/>
          </a:prstGeom>
          <a:ln/>
        </p:spPr>
        <p:txBody>
          <a:bodyPr/>
          <a:lstStyle>
            <a:lvl1pPr>
              <a:defRPr/>
            </a:lvl1pPr>
          </a:lstStyle>
          <a:p>
            <a:pPr>
              <a:defRPr/>
            </a:pPr>
            <a:endParaRPr lang="en-US" sz="800" dirty="0">
              <a:cs typeface="Arial" charset="0"/>
            </a:endParaRPr>
          </a:p>
        </p:txBody>
      </p:sp>
      <p:sp>
        <p:nvSpPr>
          <p:cNvPr id="5" name="Rectangle 6"/>
          <p:cNvSpPr>
            <a:spLocks noGrp="1" noChangeArrowheads="1"/>
          </p:cNvSpPr>
          <p:nvPr>
            <p:ph type="sldNum" sz="quarter" idx="11"/>
          </p:nvPr>
        </p:nvSpPr>
        <p:spPr>
          <a:xfrm>
            <a:off x="8534400" y="6365882"/>
            <a:ext cx="381000" cy="263518"/>
          </a:xfrm>
          <a:prstGeom prst="rect">
            <a:avLst/>
          </a:prstGeom>
          <a:ln/>
        </p:spPr>
        <p:txBody>
          <a:bodyPr/>
          <a:lstStyle>
            <a:lvl1pPr>
              <a:defRPr/>
            </a:lvl1pPr>
          </a:lstStyle>
          <a:p>
            <a:pPr>
              <a:defRPr/>
            </a:pPr>
            <a:fld id="{EB81467F-DCE9-426F-8D31-C4843A4DBA22}" type="slidenum">
              <a:rPr lang="en-US"/>
              <a:pPr>
                <a:defRPr/>
              </a:pPr>
              <a:t>‹#›</a:t>
            </a:fld>
            <a:endParaRPr lang="en-US" dirty="0"/>
          </a:p>
        </p:txBody>
      </p:sp>
    </p:spTree>
    <p:extLst>
      <p:ext uri="{BB962C8B-B14F-4D97-AF65-F5344CB8AC3E}">
        <p14:creationId xmlns:p14="http://schemas.microsoft.com/office/powerpoint/2010/main" val="162761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prstGeom prst="rect">
            <a:avLst/>
          </a:prstGeom>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a:prstGeom prst="rect">
            <a:avLst/>
          </a:prstGeo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64395"/>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12" name="Rectangle 11"/>
          <p:cNvSpPr/>
          <p:nvPr/>
        </p:nvSpPr>
        <p:spPr>
          <a:xfrm>
            <a:off x="6705600" y="4800600"/>
            <a:ext cx="2438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A7E"/>
              </a:solidFill>
            </a:endParaRPr>
          </a:p>
        </p:txBody>
      </p:sp>
      <p:pic>
        <p:nvPicPr>
          <p:cNvPr id="14" name="Picture 16" descr="DEEPsFirstslides2-8-12ONLY.jpg"/>
          <p:cNvPicPr>
            <a:picLocks noChangeAspect="1"/>
          </p:cNvPicPr>
          <p:nvPr/>
        </p:nvPicPr>
        <p:blipFill>
          <a:blip r:embed="rId2" cstate="print"/>
          <a:srcRect/>
          <a:stretch>
            <a:fillRect/>
          </a:stretch>
        </p:blipFill>
        <p:spPr bwMode="auto">
          <a:xfrm>
            <a:off x="0" y="4800600"/>
            <a:ext cx="6737350" cy="1268413"/>
          </a:xfrm>
          <a:prstGeom prst="rect">
            <a:avLst/>
          </a:prstGeom>
          <a:noFill/>
          <a:ln w="9525">
            <a:noFill/>
            <a:miter lim="800000"/>
            <a:headEnd/>
            <a:tailEnd/>
          </a:ln>
        </p:spPr>
      </p:pic>
      <p:pic>
        <p:nvPicPr>
          <p:cNvPr id="15" name="Picture 6" descr="DEEPLogoRectangleCOLORsmall.jpg"/>
          <p:cNvPicPr>
            <a:picLocks noChangeAspect="1"/>
          </p:cNvPicPr>
          <p:nvPr/>
        </p:nvPicPr>
        <p:blipFill>
          <a:blip r:embed="rId3" cstate="print"/>
          <a:srcRect/>
          <a:stretch>
            <a:fillRect/>
          </a:stretch>
        </p:blipFill>
        <p:spPr bwMode="auto">
          <a:xfrm>
            <a:off x="6934200" y="4953000"/>
            <a:ext cx="1962150" cy="869950"/>
          </a:xfrm>
          <a:prstGeom prst="rect">
            <a:avLst/>
          </a:prstGeom>
          <a:noFill/>
          <a:ln w="9525">
            <a:noFill/>
            <a:miter lim="800000"/>
            <a:headEnd/>
            <a:tailEnd/>
          </a:ln>
        </p:spPr>
      </p:pic>
      <p:sp>
        <p:nvSpPr>
          <p:cNvPr id="16" name="Rectangle 15"/>
          <p:cNvSpPr/>
          <p:nvPr/>
        </p:nvSpPr>
        <p:spPr>
          <a:xfrm>
            <a:off x="0" y="605790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sp>
        <p:nvSpPr>
          <p:cNvPr id="17" name="TextBox 16"/>
          <p:cNvSpPr txBox="1"/>
          <p:nvPr/>
        </p:nvSpPr>
        <p:spPr>
          <a:xfrm>
            <a:off x="14514" y="3505200"/>
            <a:ext cx="9144000" cy="1200329"/>
          </a:xfrm>
          <a:prstGeom prst="rect">
            <a:avLst/>
          </a:prstGeom>
          <a:noFill/>
        </p:spPr>
        <p:txBody>
          <a:bodyPr wrap="square" rtlCol="0">
            <a:spAutoFit/>
          </a:bodyPr>
          <a:lstStyle/>
          <a:p>
            <a:r>
              <a:rPr lang="en-US" sz="3600" dirty="0" smtClean="0">
                <a:solidFill>
                  <a:srgbClr val="FFFFFF"/>
                </a:solidFill>
              </a:rPr>
              <a:t>Connecticut Department of</a:t>
            </a:r>
          </a:p>
          <a:p>
            <a:r>
              <a:rPr lang="en-US" sz="3600" dirty="0" smtClean="0">
                <a:solidFill>
                  <a:srgbClr val="FFFFFF"/>
                </a:solidFill>
              </a:rPr>
              <a:t>Energy and Environmental Protection</a:t>
            </a:r>
            <a:endParaRPr lang="en-US" sz="3600" dirty="0">
              <a:solidFill>
                <a:srgbClr val="FFFFFF"/>
              </a:solidFill>
            </a:endParaRPr>
          </a:p>
        </p:txBody>
      </p:sp>
      <p:sp>
        <p:nvSpPr>
          <p:cNvPr id="8" name="Rectangle 7"/>
          <p:cNvSpPr/>
          <p:nvPr userDrawn="1"/>
        </p:nvSpPr>
        <p:spPr>
          <a:xfrm>
            <a:off x="6705600" y="4800600"/>
            <a:ext cx="2438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A7E"/>
              </a:solidFill>
            </a:endParaRPr>
          </a:p>
        </p:txBody>
      </p:sp>
      <p:pic>
        <p:nvPicPr>
          <p:cNvPr id="10" name="Picture 16" descr="DEEPsFirstslides2-8-12ONLY.jpg"/>
          <p:cNvPicPr>
            <a:picLocks noChangeAspect="1"/>
          </p:cNvPicPr>
          <p:nvPr userDrawn="1"/>
        </p:nvPicPr>
        <p:blipFill>
          <a:blip r:embed="rId2" cstate="print"/>
          <a:srcRect/>
          <a:stretch>
            <a:fillRect/>
          </a:stretch>
        </p:blipFill>
        <p:spPr bwMode="auto">
          <a:xfrm>
            <a:off x="0" y="4800600"/>
            <a:ext cx="6737350" cy="1268413"/>
          </a:xfrm>
          <a:prstGeom prst="rect">
            <a:avLst/>
          </a:prstGeom>
          <a:noFill/>
          <a:ln w="9525">
            <a:noFill/>
            <a:miter lim="800000"/>
            <a:headEnd/>
            <a:tailEnd/>
          </a:ln>
        </p:spPr>
      </p:pic>
      <p:pic>
        <p:nvPicPr>
          <p:cNvPr id="11" name="Picture 6" descr="DEEPLogoRectangleCOLORsmall.jpg"/>
          <p:cNvPicPr>
            <a:picLocks noChangeAspect="1"/>
          </p:cNvPicPr>
          <p:nvPr userDrawn="1"/>
        </p:nvPicPr>
        <p:blipFill>
          <a:blip r:embed="rId3" cstate="print"/>
          <a:srcRect/>
          <a:stretch>
            <a:fillRect/>
          </a:stretch>
        </p:blipFill>
        <p:spPr bwMode="auto">
          <a:xfrm>
            <a:off x="6934200" y="4953000"/>
            <a:ext cx="1962150" cy="869950"/>
          </a:xfrm>
          <a:prstGeom prst="rect">
            <a:avLst/>
          </a:prstGeom>
          <a:noFill/>
          <a:ln w="9525">
            <a:noFill/>
            <a:miter lim="800000"/>
            <a:headEnd/>
            <a:tailEnd/>
          </a:ln>
        </p:spPr>
      </p:pic>
      <p:sp>
        <p:nvSpPr>
          <p:cNvPr id="18" name="Rectangle 17"/>
          <p:cNvSpPr/>
          <p:nvPr userDrawn="1"/>
        </p:nvSpPr>
        <p:spPr>
          <a:xfrm>
            <a:off x="0" y="605790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A7E"/>
              </a:solidFill>
            </a:endParaRPr>
          </a:p>
        </p:txBody>
      </p:sp>
      <p:pic>
        <p:nvPicPr>
          <p:cNvPr id="21" name="Picture 8" descr="2012 sky.jpg"/>
          <p:cNvPicPr>
            <a:picLocks noChangeAspect="1"/>
          </p:cNvPicPr>
          <p:nvPr userDrawn="1"/>
        </p:nvPicPr>
        <p:blipFill>
          <a:blip r:embed="rId4" cstate="print"/>
          <a:srcRect t="17651" b="31863"/>
          <a:stretch>
            <a:fillRect/>
          </a:stretch>
        </p:blipFill>
        <p:spPr bwMode="auto">
          <a:xfrm>
            <a:off x="10" y="0"/>
            <a:ext cx="9144000" cy="3519714"/>
          </a:xfrm>
          <a:prstGeom prst="rect">
            <a:avLst/>
          </a:prstGeom>
          <a:noFill/>
          <a:ln w="9525">
            <a:noFill/>
            <a:miter lim="800000"/>
            <a:headEnd/>
            <a:tailEnd/>
          </a:ln>
        </p:spPr>
      </p:pic>
    </p:spTree>
    <p:extLst>
      <p:ext uri="{BB962C8B-B14F-4D97-AF65-F5344CB8AC3E}">
        <p14:creationId xmlns:p14="http://schemas.microsoft.com/office/powerpoint/2010/main" val="145566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D6B9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49" r:id="rId2"/>
    <p:sldLayoutId id="2147483661" r:id="rId3"/>
    <p:sldLayoutId id="2147483664" r:id="rId4"/>
    <p:sldLayoutId id="2147483665" r:id="rId5"/>
    <p:sldLayoutId id="2147483666" r:id="rId6"/>
    <p:sldLayoutId id="2147483674" r:id="rId7"/>
    <p:sldLayoutId id="2147483675"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D6B9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9851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png"/><Relationship Id="rId8" Type="http://schemas.openxmlformats.org/officeDocument/2006/relationships/image" Target="../media/image25.jpeg"/><Relationship Id="rId9" Type="http://schemas.openxmlformats.org/officeDocument/2006/relationships/image" Target="../media/image26.jpg"/><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www1.ctdol.state.ct.us/lmi/privatesectoremployment.as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hyperlink" Target="http://www.ct.gov/deep/cwp/view.asp?a=4405&amp;q=486946&amp;deepNav_GID=2121%20" TargetMode="Externa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www.cga.ct.gov/2008/ACT/PA/2008PA-00098-R00HB-05600-PA.htm" TargetMode="Externa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00800" y="4502023"/>
            <a:ext cx="2590800" cy="14000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A7E"/>
              </a:solidFill>
            </a:endParaRPr>
          </a:p>
        </p:txBody>
      </p:sp>
      <p:sp>
        <p:nvSpPr>
          <p:cNvPr id="7" name="Rectangle 6"/>
          <p:cNvSpPr/>
          <p:nvPr/>
        </p:nvSpPr>
        <p:spPr>
          <a:xfrm>
            <a:off x="6400800" y="3009334"/>
            <a:ext cx="2590800" cy="139121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A7E"/>
              </a:solidFill>
            </a:endParaRPr>
          </a:p>
        </p:txBody>
      </p:sp>
      <p:sp>
        <p:nvSpPr>
          <p:cNvPr id="4" name="Rectangle 3"/>
          <p:cNvSpPr/>
          <p:nvPr/>
        </p:nvSpPr>
        <p:spPr>
          <a:xfrm>
            <a:off x="6400800" y="1752600"/>
            <a:ext cx="2590800" cy="1143000"/>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A7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6087336"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2875" y="185693"/>
            <a:ext cx="9001125" cy="966019"/>
          </a:xfrm>
        </p:spPr>
        <p:txBody>
          <a:bodyPr>
            <a:noAutofit/>
          </a:bodyPr>
          <a:lstStyle/>
          <a:p>
            <a:r>
              <a:rPr lang="en-US" sz="2800" dirty="0" smtClean="0">
                <a:cs typeface="Arial" pitchFamily="34" charset="0"/>
              </a:rPr>
              <a:t>Hypothetical </a:t>
            </a:r>
            <a:r>
              <a:rPr lang="en-US" sz="2800" dirty="0">
                <a:cs typeface="Arial" pitchFamily="34" charset="0"/>
              </a:rPr>
              <a:t>Zero Emission Vehicle </a:t>
            </a:r>
            <a:r>
              <a:rPr lang="en-US" sz="2800" dirty="0" smtClean="0">
                <a:cs typeface="Arial" pitchFamily="34" charset="0"/>
              </a:rPr>
              <a:t>Scenario </a:t>
            </a:r>
            <a:br>
              <a:rPr lang="en-US" sz="2800" dirty="0" smtClean="0">
                <a:cs typeface="Arial" pitchFamily="34" charset="0"/>
              </a:rPr>
            </a:br>
            <a:r>
              <a:rPr lang="en-US" sz="2200" dirty="0" smtClean="0">
                <a:solidFill>
                  <a:schemeClr val="bg1">
                    <a:lumMod val="20000"/>
                    <a:lumOff val="80000"/>
                  </a:schemeClr>
                </a:solidFill>
                <a:cs typeface="Arial" pitchFamily="34" charset="0"/>
              </a:rPr>
              <a:t>Regional Electric Grid BAU vs. Decarbonized Electric Grid</a:t>
            </a:r>
            <a:endParaRPr lang="en-US" sz="2200" i="1" dirty="0">
              <a:solidFill>
                <a:schemeClr val="bg1">
                  <a:lumMod val="20000"/>
                  <a:lumOff val="80000"/>
                </a:schemeClr>
              </a:solidFill>
              <a:cs typeface="Arial" pitchFamily="34" charset="0"/>
            </a:endParaRPr>
          </a:p>
        </p:txBody>
      </p:sp>
      <p:sp>
        <p:nvSpPr>
          <p:cNvPr id="3" name="Content Placeholder 2"/>
          <p:cNvSpPr>
            <a:spLocks noGrp="1"/>
          </p:cNvSpPr>
          <p:nvPr>
            <p:ph idx="1"/>
          </p:nvPr>
        </p:nvSpPr>
        <p:spPr>
          <a:xfrm>
            <a:off x="6477000" y="1828800"/>
            <a:ext cx="2514600" cy="4389120"/>
          </a:xfrm>
        </p:spPr>
        <p:txBody>
          <a:bodyPr>
            <a:normAutofit lnSpcReduction="10000"/>
          </a:bodyPr>
          <a:lstStyle/>
          <a:p>
            <a:pPr marL="0" indent="0">
              <a:buNone/>
            </a:pPr>
            <a:r>
              <a:rPr lang="en-US" sz="1800" dirty="0" smtClean="0"/>
              <a:t>Reference Case:</a:t>
            </a:r>
          </a:p>
          <a:p>
            <a:pPr marL="228600" indent="-169863"/>
            <a:r>
              <a:rPr lang="en-US" sz="1200" dirty="0" smtClean="0"/>
              <a:t>On average 55</a:t>
            </a:r>
            <a:r>
              <a:rPr lang="en-US" sz="1200" dirty="0"/>
              <a:t>% </a:t>
            </a:r>
            <a:r>
              <a:rPr lang="en-US" sz="1200" dirty="0" smtClean="0"/>
              <a:t>fossil fuel </a:t>
            </a:r>
            <a:r>
              <a:rPr lang="en-US" sz="1200" dirty="0"/>
              <a:t>electricity generation </a:t>
            </a:r>
            <a:r>
              <a:rPr lang="en-US" sz="1200" dirty="0" smtClean="0"/>
              <a:t>2030</a:t>
            </a:r>
          </a:p>
          <a:p>
            <a:pPr marL="228600" indent="-169863"/>
            <a:r>
              <a:rPr lang="en-US" sz="1200" dirty="0" smtClean="0"/>
              <a:t>2050 (AEO extrapolation)</a:t>
            </a:r>
            <a:endParaRPr lang="en-US" sz="1600" dirty="0"/>
          </a:p>
          <a:p>
            <a:pPr marL="0" indent="0">
              <a:buNone/>
            </a:pPr>
            <a:endParaRPr lang="en-US" sz="1600" b="1" dirty="0" smtClean="0"/>
          </a:p>
          <a:p>
            <a:pPr marL="0" indent="0">
              <a:buNone/>
            </a:pPr>
            <a:endParaRPr lang="en-US" sz="900" dirty="0" smtClean="0"/>
          </a:p>
          <a:p>
            <a:pPr marL="0" indent="0">
              <a:buNone/>
            </a:pPr>
            <a:r>
              <a:rPr lang="en-US" sz="1600" dirty="0" smtClean="0"/>
              <a:t>ZEVs + Reference Case:</a:t>
            </a:r>
          </a:p>
          <a:p>
            <a:pPr marL="233363" lvl="1" indent="-171450">
              <a:buFont typeface="Arial" pitchFamily="34" charset="0"/>
              <a:buChar char="•"/>
            </a:pPr>
            <a:r>
              <a:rPr lang="en-US" sz="1200" dirty="0" smtClean="0"/>
              <a:t>70% of passenger cars and trucks electric by 2050</a:t>
            </a:r>
          </a:p>
          <a:p>
            <a:pPr marL="233363" lvl="1" indent="-171450">
              <a:buFont typeface="Arial" pitchFamily="34" charset="0"/>
              <a:buChar char="•"/>
            </a:pPr>
            <a:r>
              <a:rPr lang="en-US" sz="1200" dirty="0" smtClean="0"/>
              <a:t>Reference Case electricity generation</a:t>
            </a:r>
          </a:p>
          <a:p>
            <a:pPr marL="393192" lvl="1" indent="0">
              <a:buNone/>
            </a:pPr>
            <a:endParaRPr lang="en-US" sz="900" dirty="0" smtClean="0"/>
          </a:p>
          <a:p>
            <a:pPr marL="0" indent="0">
              <a:buNone/>
            </a:pPr>
            <a:endParaRPr lang="en-US" sz="900" dirty="0" smtClean="0"/>
          </a:p>
          <a:p>
            <a:pPr marL="0" indent="0">
              <a:buNone/>
            </a:pPr>
            <a:r>
              <a:rPr lang="en-US" sz="1600" dirty="0" smtClean="0"/>
              <a:t>ZEVs + Zero Carbon Electricity:</a:t>
            </a:r>
            <a:endParaRPr lang="en-US" sz="1600" dirty="0"/>
          </a:p>
          <a:p>
            <a:pPr marL="233363" lvl="1" indent="-174625">
              <a:buFont typeface="Arial" panose="020B0604020202020204" pitchFamily="34" charset="0"/>
              <a:buChar char="•"/>
            </a:pPr>
            <a:r>
              <a:rPr lang="en-US" sz="1200" dirty="0"/>
              <a:t>70% of passenger cars and trucks electric by 2050</a:t>
            </a:r>
          </a:p>
          <a:p>
            <a:pPr marL="233363" lvl="1" indent="-174625">
              <a:buFont typeface="Arial" panose="020B0604020202020204" pitchFamily="34" charset="0"/>
              <a:buChar char="•"/>
            </a:pPr>
            <a:r>
              <a:rPr lang="en-US" sz="1200" dirty="0" smtClean="0"/>
              <a:t>80% zero carbon electricity by 2050</a:t>
            </a:r>
            <a:endParaRPr lang="en-US" sz="1200" dirty="0"/>
          </a:p>
        </p:txBody>
      </p:sp>
      <p:sp>
        <p:nvSpPr>
          <p:cNvPr id="6" name="TextBox 5"/>
          <p:cNvSpPr txBox="1"/>
          <p:nvPr/>
        </p:nvSpPr>
        <p:spPr>
          <a:xfrm>
            <a:off x="609600" y="4953000"/>
            <a:ext cx="3276600" cy="276999"/>
          </a:xfrm>
          <a:prstGeom prst="rect">
            <a:avLst/>
          </a:prstGeom>
          <a:noFill/>
        </p:spPr>
        <p:txBody>
          <a:bodyPr wrap="square" rtlCol="0">
            <a:spAutoFit/>
          </a:bodyPr>
          <a:lstStyle/>
          <a:p>
            <a:r>
              <a:rPr lang="en-US" sz="1200" dirty="0">
                <a:solidFill>
                  <a:srgbClr val="FFFFFF"/>
                </a:solidFill>
              </a:rPr>
              <a:t>80% below 2001 by 2050 Target</a:t>
            </a:r>
          </a:p>
        </p:txBody>
      </p:sp>
      <p:sp>
        <p:nvSpPr>
          <p:cNvPr id="9" name="Slide Number Placeholder 1"/>
          <p:cNvSpPr>
            <a:spLocks noGrp="1"/>
          </p:cNvSpPr>
          <p:nvPr>
            <p:ph type="sldNum" sz="quarter" idx="12"/>
          </p:nvPr>
        </p:nvSpPr>
        <p:spPr>
          <a:xfrm>
            <a:off x="8610600" y="6400800"/>
            <a:ext cx="533400" cy="365125"/>
          </a:xfrm>
        </p:spPr>
        <p:txBody>
          <a:bodyPr/>
          <a:lstStyle/>
          <a:p>
            <a:fld id="{A5CF690A-6EEA-41DD-A66E-F6F3FA80E020}" type="slidenum">
              <a:rPr lang="en-US" smtClean="0">
                <a:solidFill>
                  <a:srgbClr val="FFFFFF"/>
                </a:solidFill>
              </a:rPr>
              <a:pPr/>
              <a:t>10</a:t>
            </a:fld>
            <a:endParaRPr lang="en-US" dirty="0">
              <a:solidFill>
                <a:srgbClr val="FFFFFF"/>
              </a:solidFill>
            </a:endParaRPr>
          </a:p>
        </p:txBody>
      </p:sp>
      <p:sp>
        <p:nvSpPr>
          <p:cNvPr id="5" name="TextBox 4"/>
          <p:cNvSpPr txBox="1"/>
          <p:nvPr/>
        </p:nvSpPr>
        <p:spPr>
          <a:xfrm>
            <a:off x="2196866" y="4685071"/>
            <a:ext cx="2723535" cy="246221"/>
          </a:xfrm>
          <a:prstGeom prst="rect">
            <a:avLst/>
          </a:prstGeom>
          <a:noFill/>
        </p:spPr>
        <p:txBody>
          <a:bodyPr wrap="square" rtlCol="0">
            <a:spAutoFit/>
          </a:bodyPr>
          <a:lstStyle/>
          <a:p>
            <a:r>
              <a:rPr lang="en-US" sz="1000" dirty="0">
                <a:solidFill>
                  <a:srgbClr val="000000"/>
                </a:solidFill>
              </a:rPr>
              <a:t>2050 GHG Reduction Target</a:t>
            </a:r>
          </a:p>
        </p:txBody>
      </p:sp>
    </p:spTree>
    <p:extLst>
      <p:ext uri="{BB962C8B-B14F-4D97-AF65-F5344CB8AC3E}">
        <p14:creationId xmlns:p14="http://schemas.microsoft.com/office/powerpoint/2010/main" val="24470645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800" dirty="0" smtClean="0">
                <a:cs typeface="Arial" pitchFamily="34" charset="0"/>
              </a:rPr>
              <a:t>Hypothetical Zero Emission Vehicle Scenario </a:t>
            </a:r>
            <a:br>
              <a:rPr lang="en-US" sz="2800" dirty="0" smtClean="0">
                <a:cs typeface="Arial" pitchFamily="34" charset="0"/>
              </a:rPr>
            </a:br>
            <a:r>
              <a:rPr lang="en-US" sz="2400" dirty="0" smtClean="0">
                <a:solidFill>
                  <a:schemeClr val="bg1">
                    <a:lumMod val="20000"/>
                    <a:lumOff val="80000"/>
                  </a:schemeClr>
                </a:solidFill>
                <a:cs typeface="Arial" pitchFamily="34" charset="0"/>
              </a:rPr>
              <a:t>Electric Power Sector CO</a:t>
            </a:r>
            <a:r>
              <a:rPr lang="en-US" sz="2400" baseline="-25000" dirty="0" smtClean="0">
                <a:solidFill>
                  <a:schemeClr val="bg1">
                    <a:lumMod val="20000"/>
                    <a:lumOff val="80000"/>
                  </a:schemeClr>
                </a:solidFill>
                <a:cs typeface="Arial" pitchFamily="34" charset="0"/>
              </a:rPr>
              <a:t>2</a:t>
            </a:r>
            <a:r>
              <a:rPr lang="en-US" sz="2400" dirty="0" smtClean="0">
                <a:solidFill>
                  <a:schemeClr val="bg1">
                    <a:lumMod val="20000"/>
                    <a:lumOff val="80000"/>
                  </a:schemeClr>
                </a:solidFill>
                <a:cs typeface="Arial" pitchFamily="34" charset="0"/>
              </a:rPr>
              <a:t> Emissions</a:t>
            </a:r>
            <a:endParaRPr lang="en-US" sz="2400" i="1" dirty="0">
              <a:solidFill>
                <a:schemeClr val="bg1">
                  <a:lumMod val="20000"/>
                  <a:lumOff val="80000"/>
                </a:schemeClr>
              </a:solidFill>
              <a:cs typeface="Arial" pitchFamily="34" charset="0"/>
            </a:endParaRPr>
          </a:p>
        </p:txBody>
      </p:sp>
      <p:sp>
        <p:nvSpPr>
          <p:cNvPr id="3" name="Content Placeholder 2"/>
          <p:cNvSpPr>
            <a:spLocks noGrp="1"/>
          </p:cNvSpPr>
          <p:nvPr>
            <p:ph idx="1"/>
          </p:nvPr>
        </p:nvSpPr>
        <p:spPr>
          <a:xfrm>
            <a:off x="6934200" y="1905000"/>
            <a:ext cx="2133599" cy="4389120"/>
          </a:xfrm>
        </p:spPr>
        <p:txBody>
          <a:bodyPr>
            <a:normAutofit/>
          </a:bodyPr>
          <a:lstStyle/>
          <a:p>
            <a:pPr marL="0" indent="0">
              <a:buNone/>
            </a:pPr>
            <a:r>
              <a:rPr lang="en-US" sz="1400" dirty="0" smtClean="0"/>
              <a:t>Electricity demand is 22% higher by 2050 in the ZEV scenarios</a:t>
            </a:r>
          </a:p>
          <a:p>
            <a:pPr marL="0" indent="0">
              <a:buNone/>
            </a:pPr>
            <a:endParaRPr lang="en-US" sz="1400" dirty="0"/>
          </a:p>
          <a:p>
            <a:pPr marL="0" indent="0">
              <a:buNone/>
            </a:pPr>
            <a:r>
              <a:rPr lang="en-US" sz="1400" dirty="0"/>
              <a:t>The grid mix has a large impact on the efficacy of vehicle electrification</a:t>
            </a:r>
          </a:p>
          <a:p>
            <a:pPr marL="0" indent="0">
              <a:buNone/>
            </a:pPr>
            <a:endParaRPr lang="en-US" sz="1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6553199" cy="452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1"/>
          <p:cNvSpPr>
            <a:spLocks noGrp="1"/>
          </p:cNvSpPr>
          <p:nvPr>
            <p:ph type="sldNum" sz="quarter" idx="12"/>
          </p:nvPr>
        </p:nvSpPr>
        <p:spPr>
          <a:xfrm>
            <a:off x="8534400" y="6400800"/>
            <a:ext cx="609600" cy="365125"/>
          </a:xfrm>
        </p:spPr>
        <p:txBody>
          <a:bodyPr/>
          <a:lstStyle/>
          <a:p>
            <a:fld id="{A5CF690A-6EEA-41DD-A66E-F6F3FA80E020}" type="slidenum">
              <a:rPr lang="en-US" smtClean="0">
                <a:solidFill>
                  <a:srgbClr val="FFFFFF"/>
                </a:solidFill>
              </a:rPr>
              <a:pPr/>
              <a:t>11</a:t>
            </a:fld>
            <a:endParaRPr lang="en-US" dirty="0">
              <a:solidFill>
                <a:srgbClr val="FFFFFF"/>
              </a:solidFill>
            </a:endParaRPr>
          </a:p>
        </p:txBody>
      </p:sp>
    </p:spTree>
    <p:extLst>
      <p:ext uri="{BB962C8B-B14F-4D97-AF65-F5344CB8AC3E}">
        <p14:creationId xmlns:p14="http://schemas.microsoft.com/office/powerpoint/2010/main" val="35527023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5836" cy="1143000"/>
          </a:xfrm>
        </p:spPr>
        <p:txBody>
          <a:bodyPr/>
          <a:lstStyle/>
          <a:p>
            <a:r>
              <a:rPr lang="en-US" sz="3200" dirty="0" smtClean="0"/>
              <a:t>Average Regional Electric Rates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1469493"/>
              </p:ext>
            </p:extLst>
          </p:nvPr>
        </p:nvGraphicFramePr>
        <p:xfrm>
          <a:off x="723330" y="1996442"/>
          <a:ext cx="7820168" cy="2725977"/>
        </p:xfrm>
        <a:graphic>
          <a:graphicData uri="http://schemas.openxmlformats.org/drawingml/2006/table">
            <a:tbl>
              <a:tblPr firstRow="1" bandRow="1">
                <a:tableStyleId>{22838BEF-8BB2-4498-84A7-C5851F593DF1}</a:tableStyleId>
              </a:tblPr>
              <a:tblGrid>
                <a:gridCol w="3910084"/>
                <a:gridCol w="3910084"/>
              </a:tblGrid>
              <a:tr h="1184622">
                <a:tc gridSpan="2">
                  <a:txBody>
                    <a:bodyPr/>
                    <a:lstStyle/>
                    <a:p>
                      <a:pPr algn="ctr"/>
                      <a:r>
                        <a:rPr lang="en-US" sz="2000" dirty="0" smtClean="0">
                          <a:solidFill>
                            <a:schemeClr val="bg2"/>
                          </a:solidFill>
                          <a:effectLst/>
                        </a:rPr>
                        <a:t>Average Price of Electricity to Ultimate Customers</a:t>
                      </a:r>
                    </a:p>
                    <a:p>
                      <a:pPr algn="ctr"/>
                      <a:r>
                        <a:rPr lang="en-US" sz="2000" dirty="0" smtClean="0">
                          <a:solidFill>
                            <a:schemeClr val="bg2"/>
                          </a:solidFill>
                          <a:effectLst/>
                        </a:rPr>
                        <a:t>(c/</a:t>
                      </a:r>
                      <a:r>
                        <a:rPr lang="en-US" sz="2000" dirty="0" err="1" smtClean="0">
                          <a:solidFill>
                            <a:schemeClr val="bg2"/>
                          </a:solidFill>
                          <a:effectLst/>
                        </a:rPr>
                        <a:t>Kilowatthour</a:t>
                      </a:r>
                      <a:r>
                        <a:rPr lang="en-US" sz="2000" dirty="0" smtClean="0">
                          <a:solidFill>
                            <a:schemeClr val="bg2"/>
                          </a:solidFill>
                          <a:effectLst/>
                        </a:rPr>
                        <a:t>)</a:t>
                      </a:r>
                      <a:endParaRPr lang="en-US" sz="2000" dirty="0">
                        <a:solidFill>
                          <a:schemeClr val="bg2"/>
                        </a:solidFill>
                      </a:endParaRPr>
                    </a:p>
                  </a:txBody>
                  <a:tcPr/>
                </a:tc>
                <a:tc hMerge="1">
                  <a:txBody>
                    <a:bodyPr/>
                    <a:lstStyle/>
                    <a:p>
                      <a:endParaRPr lang="en-US"/>
                    </a:p>
                  </a:txBody>
                  <a:tcPr/>
                </a:tc>
              </a:tr>
              <a:tr h="513785">
                <a:tc>
                  <a:txBody>
                    <a:bodyPr/>
                    <a:lstStyle/>
                    <a:p>
                      <a:pPr algn="ctr" fontAlgn="ctr"/>
                      <a:r>
                        <a:rPr lang="en-US" sz="2800" u="none" strike="noStrike" dirty="0" smtClean="0">
                          <a:solidFill>
                            <a:schemeClr val="bg2"/>
                          </a:solidFill>
                          <a:effectLst/>
                        </a:rPr>
                        <a:t> Connecticut</a:t>
                      </a:r>
                      <a:endParaRPr lang="en-US" sz="2800" b="1" i="0" u="none" strike="noStrike" dirty="0">
                        <a:solidFill>
                          <a:schemeClr val="bg2"/>
                        </a:solidFill>
                        <a:effectLst/>
                        <a:latin typeface="Arial"/>
                      </a:endParaRPr>
                    </a:p>
                  </a:txBody>
                  <a:tcPr marL="9525" marR="9525" marT="9525" marB="0" anchor="ctr"/>
                </a:tc>
                <a:tc>
                  <a:txBody>
                    <a:bodyPr/>
                    <a:lstStyle/>
                    <a:p>
                      <a:pPr algn="ctr" fontAlgn="ctr"/>
                      <a:r>
                        <a:rPr lang="en-US" sz="2800" u="none" strike="noStrike" dirty="0" smtClean="0">
                          <a:solidFill>
                            <a:schemeClr val="bg2"/>
                          </a:solidFill>
                          <a:effectLst/>
                        </a:rPr>
                        <a:t>16.73</a:t>
                      </a:r>
                      <a:endParaRPr lang="en-US" sz="2800" b="1" i="0" u="none" strike="noStrike" dirty="0" smtClean="0">
                        <a:solidFill>
                          <a:schemeClr val="bg2"/>
                        </a:solidFill>
                        <a:effectLst/>
                        <a:latin typeface="Arial"/>
                      </a:endParaRPr>
                    </a:p>
                  </a:txBody>
                  <a:tcPr marL="9525" marR="9525" marT="9525" marB="0" anchor="ctr"/>
                </a:tc>
              </a:tr>
              <a:tr h="513785">
                <a:tc>
                  <a:txBody>
                    <a:bodyPr/>
                    <a:lstStyle/>
                    <a:p>
                      <a:pPr algn="ctr" fontAlgn="ctr"/>
                      <a:r>
                        <a:rPr lang="en-US" sz="2800" b="1" i="0" u="none" strike="noStrike" dirty="0" smtClean="0">
                          <a:solidFill>
                            <a:schemeClr val="bg2"/>
                          </a:solidFill>
                          <a:effectLst/>
                          <a:latin typeface="Arial"/>
                        </a:rPr>
                        <a:t>New England </a:t>
                      </a:r>
                      <a:endParaRPr lang="en-US" sz="2800" b="1" i="0" u="none" strike="noStrike" dirty="0">
                        <a:solidFill>
                          <a:schemeClr val="bg2"/>
                        </a:solidFill>
                        <a:effectLst/>
                        <a:latin typeface="Arial"/>
                      </a:endParaRPr>
                    </a:p>
                  </a:txBody>
                  <a:tcPr marL="9525" marR="9525" marT="9525" marB="0" anchor="ctr"/>
                </a:tc>
                <a:tc>
                  <a:txBody>
                    <a:bodyPr/>
                    <a:lstStyle/>
                    <a:p>
                      <a:pPr algn="ctr" fontAlgn="ctr"/>
                      <a:r>
                        <a:rPr lang="en-US" sz="2800" b="1" i="0" u="none" strike="noStrike" dirty="0" smtClean="0">
                          <a:solidFill>
                            <a:schemeClr val="bg2"/>
                          </a:solidFill>
                          <a:effectLst/>
                          <a:latin typeface="Arial"/>
                        </a:rPr>
                        <a:t>15.85</a:t>
                      </a:r>
                      <a:endParaRPr lang="en-US" sz="2800" b="1" i="0" u="none" strike="noStrike" dirty="0">
                        <a:solidFill>
                          <a:schemeClr val="bg2"/>
                        </a:solidFill>
                        <a:effectLst/>
                        <a:latin typeface="Arial"/>
                      </a:endParaRPr>
                    </a:p>
                  </a:txBody>
                  <a:tcPr marL="9525" marR="9525" marT="9525" marB="0" anchor="ctr"/>
                </a:tc>
              </a:tr>
              <a:tr h="513785">
                <a:tc>
                  <a:txBody>
                    <a:bodyPr/>
                    <a:lstStyle/>
                    <a:p>
                      <a:pPr algn="ctr" fontAlgn="ctr"/>
                      <a:r>
                        <a:rPr lang="en-US" sz="2800" u="none" strike="noStrike" dirty="0" smtClean="0">
                          <a:solidFill>
                            <a:schemeClr val="bg2"/>
                          </a:solidFill>
                          <a:effectLst/>
                        </a:rPr>
                        <a:t> National</a:t>
                      </a:r>
                      <a:r>
                        <a:rPr lang="en-US" sz="2800" u="none" strike="noStrike" baseline="0" dirty="0" smtClean="0">
                          <a:solidFill>
                            <a:schemeClr val="bg2"/>
                          </a:solidFill>
                          <a:effectLst/>
                        </a:rPr>
                        <a:t> Average</a:t>
                      </a:r>
                      <a:endParaRPr lang="en-US" sz="2800" b="1" i="0" u="none" strike="noStrike" dirty="0">
                        <a:solidFill>
                          <a:schemeClr val="bg2"/>
                        </a:solidFill>
                        <a:effectLst/>
                        <a:latin typeface="Arial"/>
                      </a:endParaRPr>
                    </a:p>
                  </a:txBody>
                  <a:tcPr marL="9525" marR="9525" marT="9525" marB="0" anchor="ctr"/>
                </a:tc>
                <a:tc>
                  <a:txBody>
                    <a:bodyPr/>
                    <a:lstStyle/>
                    <a:p>
                      <a:pPr algn="ctr" fontAlgn="ctr"/>
                      <a:r>
                        <a:rPr lang="en-US" sz="2800" u="none" strike="noStrike" dirty="0" smtClean="0">
                          <a:solidFill>
                            <a:schemeClr val="bg2"/>
                          </a:solidFill>
                          <a:effectLst/>
                        </a:rPr>
                        <a:t>10.07</a:t>
                      </a:r>
                      <a:endParaRPr lang="en-US" sz="2800" b="1" i="0" u="none" strike="noStrike" dirty="0">
                        <a:solidFill>
                          <a:schemeClr val="bg2"/>
                        </a:solidFill>
                        <a:effectLst/>
                        <a:latin typeface="Arial"/>
                      </a:endParaRPr>
                    </a:p>
                  </a:txBody>
                  <a:tcPr marL="9525" marR="9525" marT="9525"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93548711"/>
              </p:ext>
            </p:extLst>
          </p:nvPr>
        </p:nvGraphicFramePr>
        <p:xfrm>
          <a:off x="533116" y="5177438"/>
          <a:ext cx="7886700" cy="487680"/>
        </p:xfrm>
        <a:graphic>
          <a:graphicData uri="http://schemas.openxmlformats.org/drawingml/2006/table">
            <a:tbl>
              <a:tblPr/>
              <a:tblGrid>
                <a:gridCol w="7886700"/>
              </a:tblGrid>
              <a:tr h="0">
                <a:tc>
                  <a:txBody>
                    <a:bodyPr/>
                    <a:lstStyle/>
                    <a:p>
                      <a:pPr algn="just"/>
                      <a:r>
                        <a:rPr lang="en-US" sz="1000" dirty="0">
                          <a:effectLst/>
                        </a:rPr>
                        <a:t>Table 5.6.A. Average Price of Electricity to Ultimate Customers by End-Use Sector,</a:t>
                      </a:r>
                    </a:p>
                  </a:txBody>
                  <a:tcPr anchor="ctr">
                    <a:lnL>
                      <a:noFill/>
                    </a:lnL>
                    <a:lnR>
                      <a:noFill/>
                    </a:lnR>
                    <a:lnT>
                      <a:noFill/>
                    </a:lnT>
                    <a:lnB>
                      <a:noFill/>
                    </a:lnB>
                  </a:tcPr>
                </a:tc>
              </a:tr>
              <a:tr h="0">
                <a:tc>
                  <a:txBody>
                    <a:bodyPr/>
                    <a:lstStyle/>
                    <a:p>
                      <a:pPr algn="just"/>
                      <a:r>
                        <a:rPr lang="en-US" sz="1000" dirty="0">
                          <a:effectLst/>
                        </a:rPr>
                        <a:t>by State, December 2016 and 2015 (Cents per </a:t>
                      </a:r>
                      <a:r>
                        <a:rPr lang="en-US" sz="1000" dirty="0" err="1">
                          <a:effectLst/>
                        </a:rPr>
                        <a:t>Kilowatthour</a:t>
                      </a:r>
                      <a:r>
                        <a:rPr lang="en-US" sz="1000" dirty="0">
                          <a:effectLst/>
                        </a:rPr>
                        <a:t>)</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3284165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b="1" dirty="0"/>
              <a:t>Green Bank Movement</a:t>
            </a:r>
            <a:r>
              <a:rPr lang="en-US" altLang="en-US" dirty="0"/>
              <a:t>	</a:t>
            </a:r>
            <a:br>
              <a:rPr lang="en-US" altLang="en-US" dirty="0"/>
            </a:br>
            <a:r>
              <a:rPr lang="en-US" altLang="en-US" sz="2800" dirty="0"/>
              <a:t>United States Trends</a:t>
            </a:r>
          </a:p>
        </p:txBody>
      </p:sp>
      <p:sp>
        <p:nvSpPr>
          <p:cNvPr id="8196" name="Slide Number Placeholder 1"/>
          <p:cNvSpPr txBox="1">
            <a:spLocks/>
          </p:cNvSpPr>
          <p:nvPr/>
        </p:nvSpPr>
        <p:spPr bwMode="auto">
          <a:xfrm>
            <a:off x="6934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indent="-225425"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indent="-166688"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indent="-169863"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indent="-169863"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indent="-169863"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indent="-169863"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indent="-169863"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algn="r" defTabSz="914400" eaLnBrk="1" hangingPunct="1">
              <a:spcAft>
                <a:spcPct val="0"/>
              </a:spcAft>
              <a:buFontTx/>
              <a:buNone/>
            </a:pPr>
            <a:fld id="{1FCD0AA3-009E-4B0E-847A-71DCE81DF365}" type="slidenum">
              <a:rPr lang="en-US" altLang="en-US">
                <a:solidFill>
                  <a:schemeClr val="bg1"/>
                </a:solidFill>
              </a:rPr>
              <a:pPr algn="r" defTabSz="914400" eaLnBrk="1" hangingPunct="1">
                <a:spcAft>
                  <a:spcPct val="0"/>
                </a:spcAft>
                <a:buFontTx/>
                <a:buNone/>
              </a:pPr>
              <a:t>13</a:t>
            </a:fld>
            <a:endParaRPr lang="en-US" altLang="en-US">
              <a:solidFill>
                <a:schemeClr val="bg1"/>
              </a:solidFill>
            </a:endParaRPr>
          </a:p>
        </p:txBody>
      </p:sp>
      <p:pic>
        <p:nvPicPr>
          <p:cNvPr id="819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7010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14"/>
          <p:cNvSpPr txBox="1">
            <a:spLocks noChangeArrowheads="1"/>
          </p:cNvSpPr>
          <p:nvPr/>
        </p:nvSpPr>
        <p:spPr bwMode="auto">
          <a:xfrm>
            <a:off x="1287463" y="6167438"/>
            <a:ext cx="24733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900" b="1" u="sng" dirty="0">
                <a:solidFill>
                  <a:srgbClr val="1E1C11"/>
                </a:solidFill>
                <a:latin typeface="Calibri" pitchFamily="34" charset="0"/>
              </a:rPr>
              <a:t>REFERENCES</a:t>
            </a:r>
          </a:p>
          <a:p>
            <a:pPr eaLnBrk="1" hangingPunct="1"/>
            <a:r>
              <a:rPr lang="en-US" altLang="en-US" sz="900" dirty="0">
                <a:solidFill>
                  <a:srgbClr val="1E1C11"/>
                </a:solidFill>
                <a:latin typeface="Calibri" pitchFamily="34" charset="0"/>
              </a:rPr>
              <a:t>Map provided by the Coalition for Green Capital</a:t>
            </a:r>
          </a:p>
          <a:p>
            <a:pPr eaLnBrk="1" hangingPunct="1"/>
            <a:endParaRPr lang="en-US" altLang="en-US" sz="900" dirty="0">
              <a:solidFill>
                <a:srgbClr val="1E1C11"/>
              </a:solidFill>
              <a:latin typeface="Calibri" pitchFamily="34" charset="0"/>
            </a:endParaRPr>
          </a:p>
        </p:txBody>
      </p:sp>
      <p:pic>
        <p:nvPicPr>
          <p:cNvPr id="8199" name="Picture 2" descr="http://maxcdn.supergreenme.com/data/files/30708/4f7c2e5b5d707-Coalition%20for%20Green%20Capi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324475"/>
            <a:ext cx="10255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a:grpSpLocks/>
          </p:cNvGrpSpPr>
          <p:nvPr/>
        </p:nvGrpSpPr>
        <p:grpSpPr bwMode="auto">
          <a:xfrm>
            <a:off x="7556500" y="2803525"/>
            <a:ext cx="1206500" cy="1339850"/>
            <a:chOff x="7555832" y="2803358"/>
            <a:chExt cx="1207169" cy="1339620"/>
          </a:xfrm>
        </p:grpSpPr>
        <p:grpSp>
          <p:nvGrpSpPr>
            <p:cNvPr id="8226" name="Group 17"/>
            <p:cNvGrpSpPr>
              <a:grpSpLocks/>
            </p:cNvGrpSpPr>
            <p:nvPr/>
          </p:nvGrpSpPr>
          <p:grpSpPr bwMode="auto">
            <a:xfrm>
              <a:off x="7979710" y="3200400"/>
              <a:ext cx="783291" cy="942578"/>
              <a:chOff x="7979710" y="3200400"/>
              <a:chExt cx="783291" cy="942578"/>
            </a:xfrm>
          </p:grpSpPr>
          <p:pic>
            <p:nvPicPr>
              <p:cNvPr id="8228" name="Picture 2" descr="http://www.northjersey.com/polopoly_fs/1.588797!/fileImage/httpImage/082613christie-dng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3200400"/>
                <a:ext cx="762001" cy="5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7979930" y="3773155"/>
                <a:ext cx="762422" cy="369823"/>
              </a:xfrm>
              <a:prstGeom prst="rect">
                <a:avLst/>
              </a:prstGeom>
              <a:solidFill>
                <a:sysClr val="window" lastClr="FFFFFF"/>
              </a:solidFill>
            </p:spPr>
            <p:txBody>
              <a:bodyPr>
                <a:spAutoFit/>
              </a:bodyPr>
              <a:lstStyle/>
              <a:p>
                <a:pPr algn="ctr" defTabSz="914400" fontAlgn="auto">
                  <a:spcBef>
                    <a:spcPts val="0"/>
                  </a:spcBef>
                  <a:spcAft>
                    <a:spcPts val="0"/>
                  </a:spcAft>
                  <a:defRPr/>
                </a:pPr>
                <a:r>
                  <a:rPr lang="en-US" b="1" kern="0" dirty="0">
                    <a:solidFill>
                      <a:prstClr val="black"/>
                    </a:solidFill>
                    <a:latin typeface="Calibri"/>
                  </a:rPr>
                  <a:t>2014</a:t>
                </a:r>
              </a:p>
            </p:txBody>
          </p:sp>
        </p:grpSp>
        <p:sp>
          <p:nvSpPr>
            <p:cNvPr id="19" name="Freeform 18"/>
            <p:cNvSpPr/>
            <p:nvPr/>
          </p:nvSpPr>
          <p:spPr>
            <a:xfrm>
              <a:off x="7555832" y="2803358"/>
              <a:ext cx="433628" cy="974558"/>
            </a:xfrm>
            <a:custGeom>
              <a:avLst/>
              <a:gdLst>
                <a:gd name="connsiteX0" fmla="*/ 433136 w 433136"/>
                <a:gd name="connsiteY0" fmla="*/ 397042 h 974558"/>
                <a:gd name="connsiteX1" fmla="*/ 0 w 433136"/>
                <a:gd name="connsiteY1" fmla="*/ 0 h 974558"/>
                <a:gd name="connsiteX2" fmla="*/ 433136 w 433136"/>
                <a:gd name="connsiteY2" fmla="*/ 974558 h 974558"/>
                <a:gd name="connsiteX3" fmla="*/ 433136 w 433136"/>
                <a:gd name="connsiteY3" fmla="*/ 397042 h 974558"/>
              </a:gdLst>
              <a:ahLst/>
              <a:cxnLst>
                <a:cxn ang="0">
                  <a:pos x="connsiteX0" y="connsiteY0"/>
                </a:cxn>
                <a:cxn ang="0">
                  <a:pos x="connsiteX1" y="connsiteY1"/>
                </a:cxn>
                <a:cxn ang="0">
                  <a:pos x="connsiteX2" y="connsiteY2"/>
                </a:cxn>
                <a:cxn ang="0">
                  <a:pos x="connsiteX3" y="connsiteY3"/>
                </a:cxn>
              </a:cxnLst>
              <a:rect l="l" t="t" r="r" b="b"/>
              <a:pathLst>
                <a:path w="433136" h="974558">
                  <a:moveTo>
                    <a:pt x="433136" y="397042"/>
                  </a:moveTo>
                  <a:lnTo>
                    <a:pt x="0" y="0"/>
                  </a:lnTo>
                  <a:lnTo>
                    <a:pt x="433136" y="974558"/>
                  </a:lnTo>
                  <a:lnTo>
                    <a:pt x="433136" y="397042"/>
                  </a:lnTo>
                  <a:close/>
                </a:path>
              </a:pathLst>
            </a:custGeom>
            <a:solidFill>
              <a:sysClr val="window" lastClr="FFFFFF">
                <a:lumMod val="75000"/>
              </a:sysClr>
            </a:solidFill>
            <a:ln w="25400" cap="flat" cmpd="sng" algn="ctr">
              <a:solidFill>
                <a:sysClr val="window" lastClr="FFFFFF">
                  <a:lumMod val="75000"/>
                </a:sysClr>
              </a:solidFill>
              <a:prstDash val="solid"/>
            </a:ln>
            <a:effectLst/>
          </p:spPr>
          <p:txBody>
            <a:bodyPr anchor="ctr"/>
            <a:lstStyle/>
            <a:p>
              <a:pPr algn="ctr" defTabSz="914400" fontAlgn="auto">
                <a:spcBef>
                  <a:spcPts val="0"/>
                </a:spcBef>
                <a:spcAft>
                  <a:spcPts val="0"/>
                </a:spcAft>
                <a:defRPr/>
              </a:pPr>
              <a:endParaRPr lang="en-US" kern="0">
                <a:solidFill>
                  <a:prstClr val="white"/>
                </a:solidFill>
                <a:latin typeface="Calibri"/>
                <a:ea typeface="+mn-ea"/>
              </a:endParaRPr>
            </a:p>
          </p:txBody>
        </p:sp>
      </p:grpSp>
      <p:grpSp>
        <p:nvGrpSpPr>
          <p:cNvPr id="22" name="Group 21"/>
          <p:cNvGrpSpPr>
            <a:grpSpLocks/>
          </p:cNvGrpSpPr>
          <p:nvPr/>
        </p:nvGrpSpPr>
        <p:grpSpPr bwMode="auto">
          <a:xfrm>
            <a:off x="6761163" y="762000"/>
            <a:ext cx="782637" cy="1655763"/>
            <a:chOff x="6760509" y="762000"/>
            <a:chExt cx="783291" cy="1656347"/>
          </a:xfrm>
        </p:grpSpPr>
        <p:grpSp>
          <p:nvGrpSpPr>
            <p:cNvPr id="8222" name="Group 22"/>
            <p:cNvGrpSpPr>
              <a:grpSpLocks/>
            </p:cNvGrpSpPr>
            <p:nvPr/>
          </p:nvGrpSpPr>
          <p:grpSpPr bwMode="auto">
            <a:xfrm>
              <a:off x="6760509" y="762000"/>
              <a:ext cx="783291" cy="943605"/>
              <a:chOff x="6705600" y="1251285"/>
              <a:chExt cx="783291" cy="943605"/>
            </a:xfrm>
          </p:grpSpPr>
          <p:pic>
            <p:nvPicPr>
              <p:cNvPr id="8224" name="Picture 2" descr="Gov. Cuomo Announces $1B Green Bank, New Energy Cz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251285"/>
                <a:ext cx="783291" cy="56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726254" y="1826163"/>
                <a:ext cx="762637" cy="368430"/>
              </a:xfrm>
              <a:prstGeom prst="rect">
                <a:avLst/>
              </a:prstGeom>
              <a:solidFill>
                <a:sysClr val="window" lastClr="FFFFFF"/>
              </a:solidFill>
            </p:spPr>
            <p:txBody>
              <a:bodyPr>
                <a:spAutoFit/>
              </a:bodyPr>
              <a:lstStyle/>
              <a:p>
                <a:pPr algn="ctr" defTabSz="914400" fontAlgn="auto">
                  <a:spcBef>
                    <a:spcPts val="0"/>
                  </a:spcBef>
                  <a:spcAft>
                    <a:spcPts val="0"/>
                  </a:spcAft>
                  <a:defRPr/>
                </a:pPr>
                <a:r>
                  <a:rPr lang="en-US" b="1" kern="0" dirty="0">
                    <a:solidFill>
                      <a:prstClr val="black"/>
                    </a:solidFill>
                    <a:latin typeface="Calibri"/>
                  </a:rPr>
                  <a:t>2013</a:t>
                </a:r>
              </a:p>
            </p:txBody>
          </p:sp>
        </p:grpSp>
        <p:sp>
          <p:nvSpPr>
            <p:cNvPr id="24" name="Freeform 23"/>
            <p:cNvSpPr/>
            <p:nvPr/>
          </p:nvSpPr>
          <p:spPr>
            <a:xfrm>
              <a:off x="6797052" y="1648137"/>
              <a:ext cx="734038" cy="770210"/>
            </a:xfrm>
            <a:custGeom>
              <a:avLst/>
              <a:gdLst>
                <a:gd name="connsiteX0" fmla="*/ 0 w 733926"/>
                <a:gd name="connsiteY0" fmla="*/ 0 h 770021"/>
                <a:gd name="connsiteX1" fmla="*/ 733926 w 733926"/>
                <a:gd name="connsiteY1" fmla="*/ 0 h 770021"/>
                <a:gd name="connsiteX2" fmla="*/ 457200 w 733926"/>
                <a:gd name="connsiteY2" fmla="*/ 770021 h 770021"/>
                <a:gd name="connsiteX3" fmla="*/ 0 w 733926"/>
                <a:gd name="connsiteY3" fmla="*/ 0 h 770021"/>
              </a:gdLst>
              <a:ahLst/>
              <a:cxnLst>
                <a:cxn ang="0">
                  <a:pos x="connsiteX0" y="connsiteY0"/>
                </a:cxn>
                <a:cxn ang="0">
                  <a:pos x="connsiteX1" y="connsiteY1"/>
                </a:cxn>
                <a:cxn ang="0">
                  <a:pos x="connsiteX2" y="connsiteY2"/>
                </a:cxn>
                <a:cxn ang="0">
                  <a:pos x="connsiteX3" y="connsiteY3"/>
                </a:cxn>
              </a:cxnLst>
              <a:rect l="l" t="t" r="r" b="b"/>
              <a:pathLst>
                <a:path w="733926" h="770021">
                  <a:moveTo>
                    <a:pt x="0" y="0"/>
                  </a:moveTo>
                  <a:lnTo>
                    <a:pt x="733926" y="0"/>
                  </a:lnTo>
                  <a:lnTo>
                    <a:pt x="457200" y="770021"/>
                  </a:lnTo>
                  <a:lnTo>
                    <a:pt x="0" y="0"/>
                  </a:lnTo>
                  <a:close/>
                </a:path>
              </a:pathLst>
            </a:custGeom>
            <a:solidFill>
              <a:sysClr val="window" lastClr="FFFFFF">
                <a:lumMod val="75000"/>
              </a:sysClr>
            </a:solidFill>
            <a:ln w="25400" cap="flat" cmpd="sng" algn="ctr">
              <a:solidFill>
                <a:sysClr val="window" lastClr="FFFFFF">
                  <a:lumMod val="75000"/>
                </a:sysClr>
              </a:solidFill>
              <a:prstDash val="solid"/>
            </a:ln>
            <a:effectLst/>
          </p:spPr>
          <p:txBody>
            <a:bodyPr anchor="ctr"/>
            <a:lstStyle/>
            <a:p>
              <a:pPr algn="ctr" defTabSz="914400" fontAlgn="auto">
                <a:spcBef>
                  <a:spcPts val="0"/>
                </a:spcBef>
                <a:spcAft>
                  <a:spcPts val="0"/>
                </a:spcAft>
                <a:defRPr/>
              </a:pPr>
              <a:endParaRPr lang="en-US" kern="0">
                <a:solidFill>
                  <a:prstClr val="white"/>
                </a:solidFill>
                <a:latin typeface="Calibri"/>
                <a:ea typeface="+mn-ea"/>
              </a:endParaRPr>
            </a:p>
          </p:txBody>
        </p:sp>
      </p:grpSp>
      <p:grpSp>
        <p:nvGrpSpPr>
          <p:cNvPr id="8202" name="Group 26"/>
          <p:cNvGrpSpPr>
            <a:grpSpLocks/>
          </p:cNvGrpSpPr>
          <p:nvPr/>
        </p:nvGrpSpPr>
        <p:grpSpPr bwMode="auto">
          <a:xfrm>
            <a:off x="7688263" y="2219325"/>
            <a:ext cx="1074737" cy="981075"/>
            <a:chOff x="7688179" y="2133600"/>
            <a:chExt cx="1074821" cy="981603"/>
          </a:xfrm>
        </p:grpSpPr>
        <p:grpSp>
          <p:nvGrpSpPr>
            <p:cNvPr id="8218" name="Group 27"/>
            <p:cNvGrpSpPr>
              <a:grpSpLocks/>
            </p:cNvGrpSpPr>
            <p:nvPr/>
          </p:nvGrpSpPr>
          <p:grpSpPr bwMode="auto">
            <a:xfrm>
              <a:off x="7979710" y="2133600"/>
              <a:ext cx="783290" cy="981603"/>
              <a:chOff x="7979710" y="2157585"/>
              <a:chExt cx="783290" cy="981603"/>
            </a:xfrm>
          </p:grpSpPr>
          <p:pic>
            <p:nvPicPr>
              <p:cNvPr id="8220" name="Picture 2" descr="http://www.nhregister.com/content/articles/2011/02/20/opinion/doc4d5eb911c264014314873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9710" y="2157585"/>
                <a:ext cx="783290" cy="61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7991415" y="2769102"/>
                <a:ext cx="760472" cy="370086"/>
              </a:xfrm>
              <a:prstGeom prst="rect">
                <a:avLst/>
              </a:prstGeom>
              <a:solidFill>
                <a:sysClr val="window" lastClr="FFFFFF"/>
              </a:solidFill>
            </p:spPr>
            <p:txBody>
              <a:bodyPr>
                <a:spAutoFit/>
              </a:bodyPr>
              <a:lstStyle/>
              <a:p>
                <a:pPr algn="ctr" defTabSz="914400" fontAlgn="auto">
                  <a:spcBef>
                    <a:spcPts val="0"/>
                  </a:spcBef>
                  <a:spcAft>
                    <a:spcPts val="0"/>
                  </a:spcAft>
                  <a:defRPr/>
                </a:pPr>
                <a:r>
                  <a:rPr lang="en-US" b="1" kern="0" dirty="0">
                    <a:solidFill>
                      <a:prstClr val="black"/>
                    </a:solidFill>
                    <a:latin typeface="Calibri"/>
                  </a:rPr>
                  <a:t>2011</a:t>
                </a:r>
              </a:p>
            </p:txBody>
          </p:sp>
        </p:grpSp>
        <p:sp>
          <p:nvSpPr>
            <p:cNvPr id="29" name="Freeform 28"/>
            <p:cNvSpPr/>
            <p:nvPr/>
          </p:nvSpPr>
          <p:spPr>
            <a:xfrm>
              <a:off x="7688179" y="2133600"/>
              <a:ext cx="288948" cy="589280"/>
            </a:xfrm>
            <a:custGeom>
              <a:avLst/>
              <a:gdLst>
                <a:gd name="connsiteX0" fmla="*/ 0 w 288758"/>
                <a:gd name="connsiteY0" fmla="*/ 324853 h 589548"/>
                <a:gd name="connsiteX1" fmla="*/ 288758 w 288758"/>
                <a:gd name="connsiteY1" fmla="*/ 0 h 589548"/>
                <a:gd name="connsiteX2" fmla="*/ 288758 w 288758"/>
                <a:gd name="connsiteY2" fmla="*/ 589548 h 589548"/>
                <a:gd name="connsiteX3" fmla="*/ 0 w 288758"/>
                <a:gd name="connsiteY3" fmla="*/ 324853 h 589548"/>
              </a:gdLst>
              <a:ahLst/>
              <a:cxnLst>
                <a:cxn ang="0">
                  <a:pos x="connsiteX0" y="connsiteY0"/>
                </a:cxn>
                <a:cxn ang="0">
                  <a:pos x="connsiteX1" y="connsiteY1"/>
                </a:cxn>
                <a:cxn ang="0">
                  <a:pos x="connsiteX2" y="connsiteY2"/>
                </a:cxn>
                <a:cxn ang="0">
                  <a:pos x="connsiteX3" y="connsiteY3"/>
                </a:cxn>
              </a:cxnLst>
              <a:rect l="l" t="t" r="r" b="b"/>
              <a:pathLst>
                <a:path w="288758" h="589548">
                  <a:moveTo>
                    <a:pt x="0" y="324853"/>
                  </a:moveTo>
                  <a:lnTo>
                    <a:pt x="288758" y="0"/>
                  </a:lnTo>
                  <a:lnTo>
                    <a:pt x="288758" y="589548"/>
                  </a:lnTo>
                  <a:lnTo>
                    <a:pt x="0" y="324853"/>
                  </a:lnTo>
                  <a:close/>
                </a:path>
              </a:pathLst>
            </a:custGeom>
            <a:solidFill>
              <a:sysClr val="window" lastClr="FFFFFF">
                <a:lumMod val="75000"/>
              </a:sysClr>
            </a:solidFill>
            <a:ln w="25400" cap="flat" cmpd="sng" algn="ctr">
              <a:solidFill>
                <a:sysClr val="window" lastClr="FFFFFF">
                  <a:lumMod val="75000"/>
                </a:sysClr>
              </a:solidFill>
              <a:prstDash val="solid"/>
            </a:ln>
            <a:effectLst/>
          </p:spPr>
          <p:txBody>
            <a:bodyPr anchor="ctr"/>
            <a:lstStyle/>
            <a:p>
              <a:pPr algn="ctr" defTabSz="914400" fontAlgn="auto">
                <a:spcBef>
                  <a:spcPts val="0"/>
                </a:spcBef>
                <a:spcAft>
                  <a:spcPts val="0"/>
                </a:spcAft>
                <a:defRPr/>
              </a:pPr>
              <a:endParaRPr lang="en-US" kern="0">
                <a:solidFill>
                  <a:prstClr val="white"/>
                </a:solidFill>
                <a:latin typeface="Calibri"/>
                <a:ea typeface="+mn-ea"/>
              </a:endParaRPr>
            </a:p>
          </p:txBody>
        </p:sp>
      </p:grpSp>
      <p:grpSp>
        <p:nvGrpSpPr>
          <p:cNvPr id="32" name="Group 31"/>
          <p:cNvGrpSpPr>
            <a:grpSpLocks/>
          </p:cNvGrpSpPr>
          <p:nvPr/>
        </p:nvGrpSpPr>
        <p:grpSpPr bwMode="auto">
          <a:xfrm>
            <a:off x="7759700" y="1230313"/>
            <a:ext cx="1003300" cy="1247775"/>
            <a:chOff x="7760368" y="1230869"/>
            <a:chExt cx="1002633" cy="1247636"/>
          </a:xfrm>
        </p:grpSpPr>
        <p:grpSp>
          <p:nvGrpSpPr>
            <p:cNvPr id="8214" name="Group 32"/>
            <p:cNvGrpSpPr>
              <a:grpSpLocks/>
            </p:cNvGrpSpPr>
            <p:nvPr/>
          </p:nvGrpSpPr>
          <p:grpSpPr bwMode="auto">
            <a:xfrm>
              <a:off x="7979710" y="1230869"/>
              <a:ext cx="783291" cy="902731"/>
              <a:chOff x="7979710" y="1230869"/>
              <a:chExt cx="783291" cy="902731"/>
            </a:xfrm>
          </p:grpSpPr>
          <p:pic>
            <p:nvPicPr>
              <p:cNvPr id="821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9711" y="1230869"/>
                <a:ext cx="783290" cy="54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7979297" y="1764209"/>
                <a:ext cx="763080" cy="369846"/>
              </a:xfrm>
              <a:prstGeom prst="rect">
                <a:avLst/>
              </a:prstGeom>
              <a:solidFill>
                <a:sysClr val="window" lastClr="FFFFFF"/>
              </a:solidFill>
            </p:spPr>
            <p:txBody>
              <a:bodyPr>
                <a:spAutoFit/>
              </a:bodyPr>
              <a:lstStyle/>
              <a:p>
                <a:pPr algn="ctr" defTabSz="914400" fontAlgn="auto">
                  <a:spcBef>
                    <a:spcPts val="0"/>
                  </a:spcBef>
                  <a:spcAft>
                    <a:spcPts val="0"/>
                  </a:spcAft>
                  <a:defRPr/>
                </a:pPr>
                <a:r>
                  <a:rPr lang="en-US" b="1" kern="0" dirty="0">
                    <a:solidFill>
                      <a:prstClr val="black"/>
                    </a:solidFill>
                    <a:latin typeface="Calibri"/>
                  </a:rPr>
                  <a:t>2015</a:t>
                </a:r>
              </a:p>
            </p:txBody>
          </p:sp>
        </p:grpSp>
        <p:sp>
          <p:nvSpPr>
            <p:cNvPr id="34" name="Freeform 33"/>
            <p:cNvSpPr/>
            <p:nvPr/>
          </p:nvSpPr>
          <p:spPr>
            <a:xfrm>
              <a:off x="7760368" y="1238805"/>
              <a:ext cx="228448" cy="1239700"/>
            </a:xfrm>
            <a:custGeom>
              <a:avLst/>
              <a:gdLst>
                <a:gd name="connsiteX0" fmla="*/ 216569 w 228600"/>
                <a:gd name="connsiteY0" fmla="*/ 0 h 1239252"/>
                <a:gd name="connsiteX1" fmla="*/ 0 w 228600"/>
                <a:gd name="connsiteY1" fmla="*/ 1239252 h 1239252"/>
                <a:gd name="connsiteX2" fmla="*/ 228600 w 228600"/>
                <a:gd name="connsiteY2" fmla="*/ 529389 h 1239252"/>
                <a:gd name="connsiteX3" fmla="*/ 216569 w 228600"/>
                <a:gd name="connsiteY3" fmla="*/ 0 h 1239252"/>
              </a:gdLst>
              <a:ahLst/>
              <a:cxnLst>
                <a:cxn ang="0">
                  <a:pos x="connsiteX0" y="connsiteY0"/>
                </a:cxn>
                <a:cxn ang="0">
                  <a:pos x="connsiteX1" y="connsiteY1"/>
                </a:cxn>
                <a:cxn ang="0">
                  <a:pos x="connsiteX2" y="connsiteY2"/>
                </a:cxn>
                <a:cxn ang="0">
                  <a:pos x="connsiteX3" y="connsiteY3"/>
                </a:cxn>
              </a:cxnLst>
              <a:rect l="l" t="t" r="r" b="b"/>
              <a:pathLst>
                <a:path w="228600" h="1239252">
                  <a:moveTo>
                    <a:pt x="216569" y="0"/>
                  </a:moveTo>
                  <a:lnTo>
                    <a:pt x="0" y="1239252"/>
                  </a:lnTo>
                  <a:lnTo>
                    <a:pt x="228600" y="529389"/>
                  </a:lnTo>
                  <a:lnTo>
                    <a:pt x="216569" y="0"/>
                  </a:lnTo>
                  <a:close/>
                </a:path>
              </a:pathLst>
            </a:custGeom>
            <a:solidFill>
              <a:sysClr val="window" lastClr="FFFFFF">
                <a:lumMod val="75000"/>
              </a:sysClr>
            </a:solidFill>
            <a:ln w="25400" cap="flat" cmpd="sng" algn="ctr">
              <a:solidFill>
                <a:sysClr val="window" lastClr="FFFFFF">
                  <a:lumMod val="75000"/>
                </a:sysClr>
              </a:solidFill>
              <a:prstDash val="solid"/>
            </a:ln>
            <a:effectLst/>
          </p:spPr>
          <p:txBody>
            <a:bodyPr anchor="ctr"/>
            <a:lstStyle/>
            <a:p>
              <a:pPr algn="ctr" defTabSz="914400" fontAlgn="auto">
                <a:spcBef>
                  <a:spcPts val="0"/>
                </a:spcBef>
                <a:spcAft>
                  <a:spcPts val="0"/>
                </a:spcAft>
                <a:defRPr/>
              </a:pPr>
              <a:endParaRPr lang="en-US" kern="0">
                <a:solidFill>
                  <a:prstClr val="white"/>
                </a:solidFill>
                <a:latin typeface="Calibri"/>
                <a:ea typeface="+mn-ea"/>
              </a:endParaRPr>
            </a:p>
          </p:txBody>
        </p:sp>
      </p:grpSp>
      <p:grpSp>
        <p:nvGrpSpPr>
          <p:cNvPr id="37" name="Group 36"/>
          <p:cNvGrpSpPr>
            <a:grpSpLocks/>
          </p:cNvGrpSpPr>
          <p:nvPr/>
        </p:nvGrpSpPr>
        <p:grpSpPr bwMode="auto">
          <a:xfrm>
            <a:off x="228600" y="2840038"/>
            <a:ext cx="1358900" cy="893762"/>
            <a:chOff x="228600" y="2839453"/>
            <a:chExt cx="1359568" cy="894347"/>
          </a:xfrm>
        </p:grpSpPr>
        <p:grpSp>
          <p:nvGrpSpPr>
            <p:cNvPr id="8210" name="Group 37"/>
            <p:cNvGrpSpPr>
              <a:grpSpLocks/>
            </p:cNvGrpSpPr>
            <p:nvPr/>
          </p:nvGrpSpPr>
          <p:grpSpPr bwMode="auto">
            <a:xfrm>
              <a:off x="228600" y="2844617"/>
              <a:ext cx="762000" cy="889183"/>
              <a:chOff x="228600" y="2844617"/>
              <a:chExt cx="762000" cy="889183"/>
            </a:xfrm>
          </p:grpSpPr>
          <p:pic>
            <p:nvPicPr>
              <p:cNvPr id="8212" name="Picture 2" descr="http://westsidetoday.com/wp-content/uploads/2014/08/JerryBrownPensionOverhaul1028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844617"/>
                <a:ext cx="762000" cy="50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228600" y="3363671"/>
                <a:ext cx="762374" cy="370129"/>
              </a:xfrm>
              <a:prstGeom prst="rect">
                <a:avLst/>
              </a:prstGeom>
              <a:solidFill>
                <a:sysClr val="window" lastClr="FFFFFF"/>
              </a:solidFill>
            </p:spPr>
            <p:txBody>
              <a:bodyPr>
                <a:spAutoFit/>
              </a:bodyPr>
              <a:lstStyle/>
              <a:p>
                <a:pPr algn="ctr" defTabSz="914400" fontAlgn="auto">
                  <a:spcBef>
                    <a:spcPts val="0"/>
                  </a:spcBef>
                  <a:spcAft>
                    <a:spcPts val="0"/>
                  </a:spcAft>
                  <a:defRPr/>
                </a:pPr>
                <a:r>
                  <a:rPr lang="en-US" b="1" kern="0" dirty="0">
                    <a:solidFill>
                      <a:prstClr val="black"/>
                    </a:solidFill>
                    <a:latin typeface="Calibri"/>
                  </a:rPr>
                  <a:t>2014</a:t>
                </a:r>
              </a:p>
            </p:txBody>
          </p:sp>
        </p:grpSp>
        <p:sp>
          <p:nvSpPr>
            <p:cNvPr id="39" name="Freeform 38"/>
            <p:cNvSpPr/>
            <p:nvPr/>
          </p:nvSpPr>
          <p:spPr>
            <a:xfrm>
              <a:off x="986210" y="2839453"/>
              <a:ext cx="601958" cy="505155"/>
            </a:xfrm>
            <a:custGeom>
              <a:avLst/>
              <a:gdLst>
                <a:gd name="connsiteX0" fmla="*/ 12032 w 601579"/>
                <a:gd name="connsiteY0" fmla="*/ 0 h 505326"/>
                <a:gd name="connsiteX1" fmla="*/ 601579 w 601579"/>
                <a:gd name="connsiteY1" fmla="*/ 240631 h 505326"/>
                <a:gd name="connsiteX2" fmla="*/ 0 w 601579"/>
                <a:gd name="connsiteY2" fmla="*/ 505326 h 505326"/>
                <a:gd name="connsiteX3" fmla="*/ 12032 w 601579"/>
                <a:gd name="connsiteY3" fmla="*/ 0 h 505326"/>
              </a:gdLst>
              <a:ahLst/>
              <a:cxnLst>
                <a:cxn ang="0">
                  <a:pos x="connsiteX0" y="connsiteY0"/>
                </a:cxn>
                <a:cxn ang="0">
                  <a:pos x="connsiteX1" y="connsiteY1"/>
                </a:cxn>
                <a:cxn ang="0">
                  <a:pos x="connsiteX2" y="connsiteY2"/>
                </a:cxn>
                <a:cxn ang="0">
                  <a:pos x="connsiteX3" y="connsiteY3"/>
                </a:cxn>
              </a:cxnLst>
              <a:rect l="l" t="t" r="r" b="b"/>
              <a:pathLst>
                <a:path w="601579" h="505326">
                  <a:moveTo>
                    <a:pt x="12032" y="0"/>
                  </a:moveTo>
                  <a:lnTo>
                    <a:pt x="601579" y="240631"/>
                  </a:lnTo>
                  <a:lnTo>
                    <a:pt x="0" y="505326"/>
                  </a:lnTo>
                  <a:lnTo>
                    <a:pt x="12032" y="0"/>
                  </a:lnTo>
                  <a:close/>
                </a:path>
              </a:pathLst>
            </a:custGeom>
            <a:solidFill>
              <a:sysClr val="window" lastClr="FFFFFF">
                <a:lumMod val="75000"/>
              </a:sysClr>
            </a:solidFill>
            <a:ln w="25400" cap="flat" cmpd="sng" algn="ctr">
              <a:solidFill>
                <a:sysClr val="window" lastClr="FFFFFF">
                  <a:lumMod val="75000"/>
                </a:sysClr>
              </a:solidFill>
              <a:prstDash val="solid"/>
            </a:ln>
            <a:effectLst/>
          </p:spPr>
          <p:txBody>
            <a:bodyPr anchor="ctr"/>
            <a:lstStyle/>
            <a:p>
              <a:pPr algn="ctr" defTabSz="914400" fontAlgn="auto">
                <a:spcBef>
                  <a:spcPts val="0"/>
                </a:spcBef>
                <a:spcAft>
                  <a:spcPts val="0"/>
                </a:spcAft>
                <a:defRPr/>
              </a:pPr>
              <a:endParaRPr lang="en-US" kern="0">
                <a:solidFill>
                  <a:prstClr val="white"/>
                </a:solidFill>
                <a:latin typeface="Calibri"/>
                <a:ea typeface="+mn-ea"/>
              </a:endParaRPr>
            </a:p>
          </p:txBody>
        </p:sp>
      </p:grpSp>
      <p:grpSp>
        <p:nvGrpSpPr>
          <p:cNvPr id="3" name="Group 2"/>
          <p:cNvGrpSpPr/>
          <p:nvPr/>
        </p:nvGrpSpPr>
        <p:grpSpPr>
          <a:xfrm>
            <a:off x="1084660" y="1373154"/>
            <a:ext cx="6869906" cy="4722846"/>
            <a:chOff x="1066800" y="1447800"/>
            <a:chExt cx="6616700" cy="4339650"/>
          </a:xfrm>
        </p:grpSpPr>
        <p:sp>
          <p:nvSpPr>
            <p:cNvPr id="2" name="TextBox 1"/>
            <p:cNvSpPr txBox="1"/>
            <p:nvPr/>
          </p:nvSpPr>
          <p:spPr>
            <a:xfrm>
              <a:off x="1066800" y="1447800"/>
              <a:ext cx="6616700" cy="4339650"/>
            </a:xfrm>
            <a:prstGeom prst="rect">
              <a:avLst/>
            </a:prstGeom>
            <a:solidFill>
              <a:schemeClr val="bg1"/>
            </a:solidFill>
            <a:ln w="28575">
              <a:solidFill>
                <a:schemeClr val="bg1">
                  <a:lumMod val="50000"/>
                </a:schemeClr>
              </a:solidFill>
              <a:prstDash val="dash"/>
            </a:ln>
          </p:spPr>
          <p:txBody>
            <a:bodyPr wrap="square" lIns="0" tIns="0" rIns="0" bIns="0" rtlCol="0">
              <a:spAutoFit/>
            </a:bodyPr>
            <a:lstStyle/>
            <a:p>
              <a:pPr lvl="1"/>
              <a:endParaRPr lang="en-US" sz="1500" dirty="0"/>
            </a:p>
            <a:p>
              <a:pPr lvl="1"/>
              <a:endParaRPr lang="en-US" sz="2800" dirty="0"/>
            </a:p>
            <a:p>
              <a:pPr lvl="1"/>
              <a:endParaRPr lang="en-US" sz="2800" dirty="0"/>
            </a:p>
            <a:p>
              <a:pPr lvl="1"/>
              <a:endParaRPr lang="en-US" sz="2800" dirty="0"/>
            </a:p>
            <a:p>
              <a:pPr lvl="1"/>
              <a:r>
                <a:rPr lang="en-US" sz="2800" dirty="0">
                  <a:latin typeface="Calibri" panose="020F0502020204030204" pitchFamily="34" charset="0"/>
                </a:rPr>
                <a:t>To lead the green bank movement by accelerating private investment in clean energy deployment for Connecticut to achieve economic prosperity, create jobs, promote energy security and address climate change.</a:t>
              </a:r>
            </a:p>
            <a:p>
              <a:pPr lvl="1"/>
              <a:endParaRPr lang="en-US" sz="1500" dirty="0"/>
            </a:p>
          </p:txBody>
        </p:sp>
        <p:pic>
          <p:nvPicPr>
            <p:cNvPr id="40" name="Picture 39"/>
            <p:cNvPicPr/>
            <p:nvPr/>
          </p:nvPicPr>
          <p:blipFill>
            <a:blip r:embed="rId9">
              <a:extLst>
                <a:ext uri="{28A0092B-C50C-407E-A947-70E740481C1C}">
                  <a14:useLocalDpi xmlns:a14="http://schemas.microsoft.com/office/drawing/2010/main" val="0"/>
                </a:ext>
              </a:extLst>
            </a:blip>
            <a:stretch>
              <a:fillRect/>
            </a:stretch>
          </p:blipFill>
          <p:spPr bwMode="auto">
            <a:xfrm>
              <a:off x="2057400" y="1516668"/>
              <a:ext cx="4648232" cy="1412002"/>
            </a:xfrm>
            <a:prstGeom prst="rect">
              <a:avLst/>
            </a:prstGeom>
            <a:noFill/>
            <a:ln w="9525">
              <a:noFill/>
              <a:miter lim="800000"/>
              <a:headEnd/>
              <a:tailEnd/>
            </a:ln>
          </p:spPr>
        </p:pic>
      </p:grpSp>
      <p:sp>
        <p:nvSpPr>
          <p:cNvPr id="42" name="Slide Number Placeholder 2"/>
          <p:cNvSpPr txBox="1">
            <a:spLocks/>
          </p:cNvSpPr>
          <p:nvPr/>
        </p:nvSpPr>
        <p:spPr bwMode="auto">
          <a:xfrm>
            <a:off x="8775700" y="6492875"/>
            <a:ext cx="3683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defPPr>
              <a:defRPr lang="en-US"/>
            </a:defPPr>
            <a:lvl1pPr marL="0" algn="l" defTabSz="914400" rtl="0" eaLnBrk="0" latinLnBrk="0" hangingPunct="0">
              <a:spcAft>
                <a:spcPts val="600"/>
              </a:spcAft>
              <a:buFont typeface="Arial" pitchFamily="34" charset="0"/>
              <a:defRPr sz="1200" kern="1200">
                <a:solidFill>
                  <a:schemeClr val="tx1"/>
                </a:solidFill>
                <a:latin typeface="Arial" pitchFamily="34" charset="0"/>
                <a:ea typeface="ＭＳ Ｐゴシック" pitchFamily="34" charset="-128"/>
                <a:cs typeface="+mn-cs"/>
              </a:defRPr>
            </a:lvl1pPr>
            <a:lvl2pPr marL="742950" indent="-285750" algn="l" defTabSz="914400" rtl="0" eaLnBrk="0" latinLnBrk="0" hangingPunct="0">
              <a:spcAft>
                <a:spcPts val="600"/>
              </a:spcAft>
              <a:buFont typeface="Arial" pitchFamily="34" charset="0"/>
              <a:buChar char="•"/>
              <a:defRPr sz="1800" kern="1200">
                <a:solidFill>
                  <a:schemeClr val="tx1"/>
                </a:solidFill>
                <a:latin typeface="Arial" pitchFamily="34" charset="0"/>
                <a:ea typeface="ＭＳ Ｐゴシック" pitchFamily="34" charset="-128"/>
                <a:cs typeface="+mn-cs"/>
              </a:defRPr>
            </a:lvl2pPr>
            <a:lvl3pPr marL="1143000" indent="-228600" algn="l" defTabSz="914400" rtl="0" eaLnBrk="0" latinLnBrk="0" hangingPunct="0">
              <a:spcAft>
                <a:spcPts val="600"/>
              </a:spcAft>
              <a:buFont typeface="Lucida Grande" charset="0"/>
              <a:buChar char="–"/>
              <a:defRPr sz="1600" kern="1200">
                <a:solidFill>
                  <a:schemeClr val="tx1"/>
                </a:solidFill>
                <a:latin typeface="Arial" pitchFamily="34" charset="0"/>
                <a:ea typeface="ＭＳ Ｐゴシック" pitchFamily="34" charset="-128"/>
                <a:cs typeface="+mn-cs"/>
              </a:defRPr>
            </a:lvl3pPr>
            <a:lvl4pPr marL="1600200" indent="-228600" algn="l" defTabSz="914400" rtl="0" eaLnBrk="0" latinLnBrk="0" hangingPunct="0">
              <a:spcAft>
                <a:spcPts val="600"/>
              </a:spcAft>
              <a:buFont typeface="Arial" pitchFamily="34" charset="0"/>
              <a:buChar char="•"/>
              <a:defRPr sz="1400" kern="1200">
                <a:solidFill>
                  <a:schemeClr val="tx1"/>
                </a:solidFill>
                <a:latin typeface="Arial" pitchFamily="34" charset="0"/>
                <a:ea typeface="ＭＳ Ｐゴシック" pitchFamily="34" charset="-128"/>
                <a:cs typeface="+mn-cs"/>
              </a:defRPr>
            </a:lvl4pPr>
            <a:lvl5pPr marL="2057400" indent="-228600" algn="l" defTabSz="914400" rtl="0" eaLnBrk="0" latinLnBrk="0" hangingPunct="0">
              <a:spcAft>
                <a:spcPts val="600"/>
              </a:spcAft>
              <a:buFont typeface="Lucida Grande" charset="0"/>
              <a:buChar char="–"/>
              <a:defRPr sz="1200"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ts val="600"/>
              </a:spcAft>
              <a:buFont typeface="Lucida Grande" charset="0"/>
              <a:buChar char="–"/>
              <a:defRPr sz="1200"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ts val="600"/>
              </a:spcAft>
              <a:buFont typeface="Lucida Grande" charset="0"/>
              <a:buChar char="–"/>
              <a:defRPr sz="1200"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ts val="600"/>
              </a:spcAft>
              <a:buFont typeface="Lucida Grande" charset="0"/>
              <a:buChar char="–"/>
              <a:defRPr sz="1200"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ts val="600"/>
              </a:spcAft>
              <a:buFont typeface="Lucida Grande" charset="0"/>
              <a:buChar char="–"/>
              <a:defRPr sz="1200" kern="1200">
                <a:solidFill>
                  <a:schemeClr val="tx1"/>
                </a:solidFill>
                <a:latin typeface="Arial" pitchFamily="34" charset="0"/>
                <a:ea typeface="ＭＳ Ｐゴシック" pitchFamily="34" charset="-128"/>
                <a:cs typeface="+mn-cs"/>
              </a:defRPr>
            </a:lvl9pPr>
          </a:lstStyle>
          <a:p>
            <a:pPr algn="ctr" eaLnBrk="1" hangingPunct="1">
              <a:spcAft>
                <a:spcPct val="0"/>
              </a:spcAft>
              <a:buFontTx/>
              <a:buNone/>
            </a:pPr>
            <a:r>
              <a:rPr lang="en-US" altLang="en-US" dirty="0">
                <a:solidFill>
                  <a:prstClr val="black"/>
                </a:solidFill>
              </a:rPr>
              <a:t>26</a:t>
            </a:r>
          </a:p>
        </p:txBody>
      </p:sp>
    </p:spTree>
    <p:extLst>
      <p:ext uri="{BB962C8B-B14F-4D97-AF65-F5344CB8AC3E}">
        <p14:creationId xmlns:p14="http://schemas.microsoft.com/office/powerpoint/2010/main" val="1647551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000"/>
                                        <p:tgtEl>
                                          <p:spTgt spid="22"/>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par>
                          <p:cTn id="12" fill="hold" nodeType="afterGroup">
                            <p:stCondLst>
                              <p:cond delay="2000"/>
                            </p:stCondLst>
                            <p:childTnLst>
                              <p:par>
                                <p:cTn id="13" presetID="22" presetClass="entr" presetSubtype="2"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nodeType="withGroup">
                            <p:stCondLst>
                              <p:cond delay="300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10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29491" y="122830"/>
            <a:ext cx="6450012" cy="860425"/>
          </a:xfrm>
        </p:spPr>
        <p:txBody>
          <a:bodyPr/>
          <a:lstStyle/>
          <a:p>
            <a:r>
              <a:rPr lang="en-US" altLang="en-US" b="1" dirty="0"/>
              <a:t>Connecticut Green </a:t>
            </a:r>
            <a:r>
              <a:rPr lang="en-US" altLang="en-US" b="1" dirty="0" smtClean="0"/>
              <a:t>Bank</a:t>
            </a:r>
            <a:r>
              <a:rPr lang="en-US" altLang="en-US" dirty="0"/>
              <a:t/>
            </a:r>
            <a:br>
              <a:rPr lang="en-US" altLang="en-US" dirty="0"/>
            </a:br>
            <a:r>
              <a:rPr lang="en-US" altLang="en-US" sz="2800" dirty="0"/>
              <a:t>Delivering Results for Connecticut</a:t>
            </a:r>
          </a:p>
        </p:txBody>
      </p:sp>
      <p:sp>
        <p:nvSpPr>
          <p:cNvPr id="70700" name="Slide Number Placeholder 2"/>
          <p:cNvSpPr>
            <a:spLocks noGrp="1"/>
          </p:cNvSpPr>
          <p:nvPr>
            <p:ph type="sldNum" sz="quarter" idx="10"/>
          </p:nvPr>
        </p:nvSpPr>
        <p:spPr bwMode="auto">
          <a:xfrm>
            <a:off x="8775700" y="6492875"/>
            <a:ext cx="3683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algn="ctr" eaLnBrk="1" hangingPunct="1">
              <a:spcAft>
                <a:spcPct val="0"/>
              </a:spcAft>
              <a:buFontTx/>
              <a:buNone/>
            </a:pPr>
            <a:fld id="{295D3A5D-E9A4-45AA-9C3E-78E667F69018}" type="slidenum">
              <a:rPr lang="en-US" altLang="en-US" smtClean="0">
                <a:solidFill>
                  <a:prstClr val="black"/>
                </a:solidFill>
              </a:rPr>
              <a:pPr algn="ctr" eaLnBrk="1" hangingPunct="1">
                <a:spcAft>
                  <a:spcPct val="0"/>
                </a:spcAft>
                <a:buFontTx/>
                <a:buNone/>
              </a:pPr>
              <a:t>14</a:t>
            </a:fld>
            <a:endParaRPr lang="en-US" altLang="en-US">
              <a:solidFill>
                <a:prstClr val="black"/>
              </a:solidFill>
            </a:endParaRPr>
          </a:p>
        </p:txBody>
      </p:sp>
      <p:sp>
        <p:nvSpPr>
          <p:cNvPr id="8" name="Content Placeholder 2"/>
          <p:cNvSpPr>
            <a:spLocks noGrp="1"/>
          </p:cNvSpPr>
          <p:nvPr>
            <p:ph idx="1"/>
          </p:nvPr>
        </p:nvSpPr>
        <p:spPr>
          <a:xfrm>
            <a:off x="285632" y="1457991"/>
            <a:ext cx="8534400" cy="4303713"/>
          </a:xfrm>
        </p:spPr>
        <p:txBody>
          <a:bodyPr/>
          <a:lstStyle/>
          <a:p>
            <a:pPr>
              <a:buFont typeface="Wingdings" panose="05000000000000000000" pitchFamily="2" charset="2"/>
              <a:buChar char="§"/>
              <a:defRPr/>
            </a:pPr>
            <a:r>
              <a:rPr lang="en-US" sz="2400" b="1" u="sng" dirty="0">
                <a:latin typeface="Calibri" panose="020F0502020204030204" pitchFamily="34" charset="0"/>
              </a:rPr>
              <a:t>Investment</a:t>
            </a:r>
            <a:r>
              <a:rPr lang="en-US" sz="2400" b="1" dirty="0">
                <a:latin typeface="Calibri" panose="020F0502020204030204" pitchFamily="34" charset="0"/>
              </a:rPr>
              <a:t> </a:t>
            </a:r>
            <a:r>
              <a:rPr lang="en-US" sz="2400" dirty="0">
                <a:latin typeface="Calibri" panose="020F0502020204030204" pitchFamily="34" charset="0"/>
              </a:rPr>
              <a:t>– mobilized over $1 billion of investment into Connecticut’s clean energy economy so far</a:t>
            </a:r>
          </a:p>
          <a:p>
            <a:pPr>
              <a:buFont typeface="Wingdings" panose="05000000000000000000" pitchFamily="2" charset="2"/>
              <a:buChar char="§"/>
              <a:defRPr/>
            </a:pPr>
            <a:endParaRPr lang="en-US" sz="300" dirty="0">
              <a:latin typeface="Calibri" panose="020F0502020204030204" pitchFamily="34" charset="0"/>
            </a:endParaRPr>
          </a:p>
          <a:p>
            <a:pPr>
              <a:buFont typeface="Wingdings" panose="05000000000000000000" pitchFamily="2" charset="2"/>
              <a:buChar char="§"/>
              <a:defRPr/>
            </a:pPr>
            <a:r>
              <a:rPr lang="en-US" sz="2400" b="1" u="sng" dirty="0">
                <a:latin typeface="Calibri" panose="020F0502020204030204" pitchFamily="34" charset="0"/>
              </a:rPr>
              <a:t>Jobs</a:t>
            </a:r>
            <a:r>
              <a:rPr lang="en-US" sz="2400" b="1" dirty="0">
                <a:latin typeface="Calibri" panose="020F0502020204030204" pitchFamily="34" charset="0"/>
              </a:rPr>
              <a:t> </a:t>
            </a:r>
            <a:r>
              <a:rPr lang="en-US" sz="2400" dirty="0">
                <a:latin typeface="Calibri" panose="020F0502020204030204" pitchFamily="34" charset="0"/>
              </a:rPr>
              <a:t>– created 4,710 direct jobs and up to an estimated 12,500 total jobs, translating to an estimated 7.5% to 20% of total job creation in CT over the Green Bank’s first 5 years.*  </a:t>
            </a:r>
            <a:endParaRPr lang="en-US" sz="300" dirty="0">
              <a:latin typeface="Calibri" panose="020F0502020204030204" pitchFamily="34" charset="0"/>
            </a:endParaRPr>
          </a:p>
          <a:p>
            <a:pPr>
              <a:buFont typeface="Wingdings" panose="05000000000000000000" pitchFamily="2" charset="2"/>
              <a:buChar char="§"/>
              <a:defRPr/>
            </a:pPr>
            <a:r>
              <a:rPr lang="en-US" sz="2400" b="1" u="sng" dirty="0">
                <a:latin typeface="Calibri" panose="020F0502020204030204" pitchFamily="34" charset="0"/>
              </a:rPr>
              <a:t>Energy Burden</a:t>
            </a:r>
            <a:r>
              <a:rPr lang="en-US" sz="2400" b="1" dirty="0">
                <a:latin typeface="Calibri" panose="020F0502020204030204" pitchFamily="34" charset="0"/>
              </a:rPr>
              <a:t> </a:t>
            </a:r>
            <a:r>
              <a:rPr lang="en-US" sz="2400" dirty="0">
                <a:latin typeface="Calibri" panose="020F0502020204030204" pitchFamily="34" charset="0"/>
              </a:rPr>
              <a:t>– reduced the energy burden on over 20,000 households and businesses</a:t>
            </a:r>
          </a:p>
          <a:p>
            <a:pPr>
              <a:buFont typeface="Wingdings" panose="05000000000000000000" pitchFamily="2" charset="2"/>
              <a:buChar char="§"/>
              <a:defRPr/>
            </a:pPr>
            <a:endParaRPr lang="en-US" sz="300" dirty="0">
              <a:latin typeface="Calibri" panose="020F0502020204030204" pitchFamily="34" charset="0"/>
            </a:endParaRPr>
          </a:p>
          <a:p>
            <a:pPr>
              <a:buFont typeface="Wingdings" panose="05000000000000000000" pitchFamily="2" charset="2"/>
              <a:buChar char="§"/>
              <a:defRPr/>
            </a:pPr>
            <a:r>
              <a:rPr lang="en-US" sz="2400" b="1" u="sng" dirty="0">
                <a:latin typeface="Calibri" panose="020F0502020204030204" pitchFamily="34" charset="0"/>
              </a:rPr>
              <a:t>Clean Energy</a:t>
            </a:r>
            <a:r>
              <a:rPr lang="en-US" sz="2400" b="1" dirty="0">
                <a:latin typeface="Calibri" panose="020F0502020204030204" pitchFamily="34" charset="0"/>
              </a:rPr>
              <a:t> </a:t>
            </a:r>
            <a:r>
              <a:rPr lang="en-US" sz="2400" dirty="0">
                <a:latin typeface="Calibri" panose="020F0502020204030204" pitchFamily="34" charset="0"/>
              </a:rPr>
              <a:t>– deployed more than 200 MW of clean renewable energy helping to reduce 2.5 million tons of greenhouse gas emissions that cause climate change</a:t>
            </a:r>
            <a:endParaRPr lang="en-US" sz="2000" b="1" u="sng" dirty="0">
              <a:latin typeface="Calibri" panose="020F0502020204030204" pitchFamily="34" charset="0"/>
            </a:endParaRPr>
          </a:p>
        </p:txBody>
      </p:sp>
      <p:sp>
        <p:nvSpPr>
          <p:cNvPr id="9" name="Rectangle 8"/>
          <p:cNvSpPr/>
          <p:nvPr/>
        </p:nvSpPr>
        <p:spPr>
          <a:xfrm>
            <a:off x="429491" y="6236440"/>
            <a:ext cx="8390541" cy="507831"/>
          </a:xfrm>
          <a:prstGeom prst="rect">
            <a:avLst/>
          </a:prstGeom>
        </p:spPr>
        <p:txBody>
          <a:bodyPr wrap="square">
            <a:spAutoFit/>
          </a:bodyPr>
          <a:lstStyle/>
          <a:p>
            <a:r>
              <a:rPr lang="en-US" sz="900" b="1" u="sng" dirty="0">
                <a:latin typeface="Calibri" panose="020F0502020204030204" pitchFamily="34" charset="0"/>
                <a:cs typeface="Calibri" panose="020F0502020204030204" pitchFamily="34" charset="0"/>
              </a:rPr>
              <a:t>REFERENCES</a:t>
            </a:r>
          </a:p>
          <a:p>
            <a:r>
              <a:rPr lang="en-US" sz="900" dirty="0">
                <a:latin typeface="Calibri" panose="020F0502020204030204" pitchFamily="34" charset="0"/>
                <a:cs typeface="Calibri" panose="020F0502020204030204" pitchFamily="34" charset="0"/>
              </a:rPr>
              <a:t>*62,500 private non-farm jobs created in the state over 5 years since Green Bank creation mid-2011. Green Bank statistics are in job-years; “total jobs” include direct, indirect and induced. CT DOL statistics are aggregated from monthly point-in-time estimates.  CT Department of Labor - </a:t>
            </a:r>
            <a:r>
              <a:rPr lang="en-US" sz="900" dirty="0">
                <a:latin typeface="Calibri" panose="020F0502020204030204" pitchFamily="34" charset="0"/>
                <a:cs typeface="Calibri" panose="020F0502020204030204" pitchFamily="34" charset="0"/>
                <a:hlinkClick r:id="rId3"/>
              </a:rPr>
              <a:t>http://www1.ctdol.state.ct.us/lmi/privatesectoremployment.asp</a:t>
            </a:r>
            <a:r>
              <a:rPr lang="en-US" sz="9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316759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Clean Energy Programs</a:t>
            </a:r>
            <a:endParaRPr lang="en-US" dirty="0"/>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 y="1003922"/>
            <a:ext cx="8967650" cy="438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6155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RPS Requirements (Thru 2035)</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77" y="877326"/>
            <a:ext cx="8918212" cy="503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6489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8096"/>
          </a:xfrm>
        </p:spPr>
        <p:txBody>
          <a:bodyPr/>
          <a:lstStyle/>
          <a:p>
            <a:r>
              <a:rPr lang="en-US" sz="3200" dirty="0" smtClean="0"/>
              <a:t>2016 Small Scale RFP</a:t>
            </a:r>
            <a:endParaRPr lang="en-US" sz="3200" dirty="0"/>
          </a:p>
        </p:txBody>
      </p:sp>
      <p:sp>
        <p:nvSpPr>
          <p:cNvPr id="3" name="Content Placeholder 2"/>
          <p:cNvSpPr>
            <a:spLocks noGrp="1"/>
          </p:cNvSpPr>
          <p:nvPr>
            <p:ph idx="1"/>
          </p:nvPr>
        </p:nvSpPr>
        <p:spPr>
          <a:xfrm>
            <a:off x="597408" y="731520"/>
            <a:ext cx="8229600" cy="4706111"/>
          </a:xfrm>
        </p:spPr>
        <p:txBody>
          <a:bodyPr/>
          <a:lstStyle/>
          <a:p>
            <a:pPr>
              <a:buClr>
                <a:schemeClr val="tx1"/>
              </a:buClr>
              <a:buSzPct val="90000"/>
            </a:pPr>
            <a:r>
              <a:rPr lang="en-US" sz="1800" dirty="0" smtClean="0">
                <a:solidFill>
                  <a:schemeClr val="bg1"/>
                </a:solidFill>
              </a:rPr>
              <a:t>103 proposals for received for some 1,160 MW of clean energy generation</a:t>
            </a:r>
            <a:endParaRPr lang="en-US" sz="18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34440364"/>
              </p:ext>
            </p:extLst>
          </p:nvPr>
        </p:nvGraphicFramePr>
        <p:xfrm>
          <a:off x="121921" y="1172365"/>
          <a:ext cx="9022079" cy="4309215"/>
        </p:xfrm>
        <a:graphic>
          <a:graphicData uri="http://schemas.openxmlformats.org/drawingml/2006/table">
            <a:tbl>
              <a:tblPr firstRow="1" bandRow="1">
                <a:tableStyleId>{0505E3EF-67EA-436B-97B2-0124C06EBD24}</a:tableStyleId>
              </a:tblPr>
              <a:tblGrid>
                <a:gridCol w="1127760"/>
                <a:gridCol w="1039574"/>
                <a:gridCol w="1215945"/>
                <a:gridCol w="1127760"/>
                <a:gridCol w="1127760"/>
                <a:gridCol w="1127760"/>
                <a:gridCol w="1127760"/>
                <a:gridCol w="1127760"/>
              </a:tblGrid>
              <a:tr h="764759">
                <a:tc>
                  <a:txBody>
                    <a:bodyPr/>
                    <a:lstStyle/>
                    <a:p>
                      <a:endParaRPr lang="en-US" b="1" dirty="0">
                        <a:solidFill>
                          <a:schemeClr val="bg2"/>
                        </a:solidFill>
                      </a:endParaRPr>
                    </a:p>
                  </a:txBody>
                  <a:tcPr/>
                </a:tc>
                <a:tc>
                  <a:txBody>
                    <a:bodyPr/>
                    <a:lstStyle/>
                    <a:p>
                      <a:pPr algn="ctr"/>
                      <a:r>
                        <a:rPr lang="en-US" dirty="0" smtClean="0">
                          <a:solidFill>
                            <a:schemeClr val="bg2"/>
                          </a:solidFill>
                        </a:rPr>
                        <a:t>Wind (MW)</a:t>
                      </a:r>
                      <a:endParaRPr lang="en-US" b="1" dirty="0">
                        <a:solidFill>
                          <a:schemeClr val="bg2"/>
                        </a:solidFill>
                      </a:endParaRPr>
                    </a:p>
                  </a:txBody>
                  <a:tcPr/>
                </a:tc>
                <a:tc>
                  <a:txBody>
                    <a:bodyPr/>
                    <a:lstStyle/>
                    <a:p>
                      <a:pPr algn="ctr"/>
                      <a:r>
                        <a:rPr lang="en-US" dirty="0" smtClean="0">
                          <a:solidFill>
                            <a:schemeClr val="bg2"/>
                          </a:solidFill>
                        </a:rPr>
                        <a:t>Hydro (MW)</a:t>
                      </a:r>
                      <a:endParaRPr lang="en-US" b="1" dirty="0">
                        <a:solidFill>
                          <a:schemeClr val="bg2"/>
                        </a:solidFill>
                      </a:endParaRPr>
                    </a:p>
                  </a:txBody>
                  <a:tcPr/>
                </a:tc>
                <a:tc>
                  <a:txBody>
                    <a:bodyPr/>
                    <a:lstStyle/>
                    <a:p>
                      <a:pPr algn="ctr"/>
                      <a:r>
                        <a:rPr lang="en-US" dirty="0" smtClean="0">
                          <a:solidFill>
                            <a:schemeClr val="bg2"/>
                          </a:solidFill>
                        </a:rPr>
                        <a:t>Solar (MW)</a:t>
                      </a:r>
                      <a:endParaRPr lang="en-US" b="1" dirty="0">
                        <a:solidFill>
                          <a:schemeClr val="bg2"/>
                        </a:solidFill>
                      </a:endParaRPr>
                    </a:p>
                  </a:txBody>
                  <a:tcPr/>
                </a:tc>
                <a:tc>
                  <a:txBody>
                    <a:bodyPr/>
                    <a:lstStyle/>
                    <a:p>
                      <a:pPr algn="ctr"/>
                      <a:r>
                        <a:rPr lang="en-US" dirty="0" smtClean="0">
                          <a:solidFill>
                            <a:schemeClr val="bg2"/>
                          </a:solidFill>
                        </a:rPr>
                        <a:t>Fuel Cell (MW)</a:t>
                      </a:r>
                      <a:endParaRPr lang="en-US" b="1" dirty="0">
                        <a:solidFill>
                          <a:schemeClr val="bg2"/>
                        </a:solidFill>
                      </a:endParaRPr>
                    </a:p>
                  </a:txBody>
                  <a:tcPr/>
                </a:tc>
                <a:tc>
                  <a:txBody>
                    <a:bodyPr/>
                    <a:lstStyle/>
                    <a:p>
                      <a:pPr algn="ctr"/>
                      <a:r>
                        <a:rPr lang="en-US" dirty="0" smtClean="0">
                          <a:solidFill>
                            <a:schemeClr val="bg2"/>
                          </a:solidFill>
                        </a:rPr>
                        <a:t>Storage (MW)</a:t>
                      </a:r>
                      <a:endParaRPr lang="en-US" b="1" dirty="0">
                        <a:solidFill>
                          <a:schemeClr val="bg2"/>
                        </a:solidFill>
                      </a:endParaRPr>
                    </a:p>
                  </a:txBody>
                  <a:tcPr/>
                </a:tc>
                <a:tc>
                  <a:txBody>
                    <a:bodyPr/>
                    <a:lstStyle/>
                    <a:p>
                      <a:pPr algn="ctr"/>
                      <a:r>
                        <a:rPr lang="en-US" dirty="0" smtClean="0">
                          <a:solidFill>
                            <a:schemeClr val="bg2"/>
                          </a:solidFill>
                        </a:rPr>
                        <a:t>AD </a:t>
                      </a:r>
                    </a:p>
                    <a:p>
                      <a:pPr algn="ctr"/>
                      <a:r>
                        <a:rPr lang="en-US" dirty="0" smtClean="0">
                          <a:solidFill>
                            <a:schemeClr val="bg2"/>
                          </a:solidFill>
                        </a:rPr>
                        <a:t>(MW)</a:t>
                      </a:r>
                      <a:endParaRPr lang="en-US" b="1" dirty="0">
                        <a:solidFill>
                          <a:schemeClr val="bg2"/>
                        </a:solidFill>
                      </a:endParaRPr>
                    </a:p>
                  </a:txBody>
                  <a:tcPr/>
                </a:tc>
                <a:tc>
                  <a:txBody>
                    <a:bodyPr/>
                    <a:lstStyle/>
                    <a:p>
                      <a:pPr algn="ctr"/>
                      <a:r>
                        <a:rPr lang="en-US" dirty="0" smtClean="0">
                          <a:solidFill>
                            <a:schemeClr val="bg2"/>
                          </a:solidFill>
                        </a:rPr>
                        <a:t>EE</a:t>
                      </a:r>
                    </a:p>
                    <a:p>
                      <a:pPr algn="ctr"/>
                      <a:r>
                        <a:rPr lang="en-US" dirty="0" smtClean="0">
                          <a:solidFill>
                            <a:schemeClr val="bg2"/>
                          </a:solidFill>
                        </a:rPr>
                        <a:t>(MW)</a:t>
                      </a:r>
                      <a:endParaRPr lang="en-US" b="1" dirty="0">
                        <a:solidFill>
                          <a:schemeClr val="bg2"/>
                        </a:solidFill>
                      </a:endParaRPr>
                    </a:p>
                  </a:txBody>
                  <a:tcPr/>
                </a:tc>
              </a:tr>
              <a:tr h="462912">
                <a:tc>
                  <a:txBody>
                    <a:bodyPr/>
                    <a:lstStyle/>
                    <a:p>
                      <a:r>
                        <a:rPr lang="en-US" dirty="0" smtClean="0">
                          <a:solidFill>
                            <a:schemeClr val="bg2"/>
                          </a:solidFill>
                        </a:rPr>
                        <a:t>Total</a:t>
                      </a:r>
                      <a:r>
                        <a:rPr lang="en-US" baseline="0" dirty="0" smtClean="0">
                          <a:solidFill>
                            <a:schemeClr val="bg2"/>
                          </a:solidFill>
                        </a:rPr>
                        <a:t> MW</a:t>
                      </a:r>
                      <a:endParaRPr lang="en-US" b="1" dirty="0">
                        <a:solidFill>
                          <a:schemeClr val="bg2"/>
                        </a:solidFill>
                      </a:endParaRPr>
                    </a:p>
                  </a:txBody>
                  <a:tcPr/>
                </a:tc>
                <a:tc>
                  <a:txBody>
                    <a:bodyPr/>
                    <a:lstStyle/>
                    <a:p>
                      <a:pPr algn="ctr"/>
                      <a:r>
                        <a:rPr lang="en-US" sz="1600" dirty="0" smtClean="0">
                          <a:solidFill>
                            <a:schemeClr val="bg2"/>
                          </a:solidFill>
                        </a:rPr>
                        <a:t>80</a:t>
                      </a:r>
                      <a:endParaRPr lang="en-US" sz="1600" b="1" dirty="0">
                        <a:solidFill>
                          <a:schemeClr val="bg2"/>
                        </a:solidFill>
                      </a:endParaRPr>
                    </a:p>
                  </a:txBody>
                  <a:tcPr/>
                </a:tc>
                <a:tc>
                  <a:txBody>
                    <a:bodyPr/>
                    <a:lstStyle/>
                    <a:p>
                      <a:pPr algn="ctr"/>
                      <a:r>
                        <a:rPr lang="en-US" sz="1600" dirty="0" smtClean="0">
                          <a:solidFill>
                            <a:schemeClr val="bg2"/>
                          </a:solidFill>
                        </a:rPr>
                        <a:t>2</a:t>
                      </a:r>
                      <a:endParaRPr lang="en-US" sz="1600" b="1" dirty="0">
                        <a:solidFill>
                          <a:schemeClr val="bg2"/>
                        </a:solidFill>
                      </a:endParaRPr>
                    </a:p>
                  </a:txBody>
                  <a:tcPr/>
                </a:tc>
                <a:tc>
                  <a:txBody>
                    <a:bodyPr/>
                    <a:lstStyle/>
                    <a:p>
                      <a:pPr algn="ctr"/>
                      <a:r>
                        <a:rPr lang="en-US" sz="1600" dirty="0" smtClean="0">
                          <a:solidFill>
                            <a:schemeClr val="bg2"/>
                          </a:solidFill>
                        </a:rPr>
                        <a:t>715</a:t>
                      </a:r>
                      <a:endParaRPr lang="en-US" sz="1600" b="1" dirty="0">
                        <a:solidFill>
                          <a:schemeClr val="bg2"/>
                        </a:solidFill>
                      </a:endParaRPr>
                    </a:p>
                  </a:txBody>
                  <a:tcPr/>
                </a:tc>
                <a:tc>
                  <a:txBody>
                    <a:bodyPr/>
                    <a:lstStyle/>
                    <a:p>
                      <a:pPr algn="ctr"/>
                      <a:r>
                        <a:rPr lang="en-US" sz="1600" dirty="0" smtClean="0">
                          <a:solidFill>
                            <a:schemeClr val="bg2"/>
                          </a:solidFill>
                        </a:rPr>
                        <a:t>200</a:t>
                      </a:r>
                      <a:endParaRPr lang="en-US" sz="1600" b="1" dirty="0">
                        <a:solidFill>
                          <a:schemeClr val="bg2"/>
                        </a:solidFill>
                      </a:endParaRPr>
                    </a:p>
                  </a:txBody>
                  <a:tcPr/>
                </a:tc>
                <a:tc>
                  <a:txBody>
                    <a:bodyPr/>
                    <a:lstStyle/>
                    <a:p>
                      <a:pPr algn="ctr"/>
                      <a:r>
                        <a:rPr lang="en-US" sz="1600" dirty="0" smtClean="0">
                          <a:solidFill>
                            <a:schemeClr val="bg2"/>
                          </a:solidFill>
                        </a:rPr>
                        <a:t>120</a:t>
                      </a:r>
                      <a:endParaRPr lang="en-US" sz="1600" b="1" dirty="0">
                        <a:solidFill>
                          <a:schemeClr val="bg2"/>
                        </a:solidFill>
                      </a:endParaRPr>
                    </a:p>
                  </a:txBody>
                  <a:tcPr/>
                </a:tc>
                <a:tc>
                  <a:txBody>
                    <a:bodyPr/>
                    <a:lstStyle/>
                    <a:p>
                      <a:pPr algn="ctr"/>
                      <a:r>
                        <a:rPr lang="en-US" sz="1600" dirty="0" smtClean="0">
                          <a:solidFill>
                            <a:schemeClr val="bg2"/>
                          </a:solidFill>
                        </a:rPr>
                        <a:t>10</a:t>
                      </a:r>
                      <a:endParaRPr lang="en-US" sz="1600" b="1" dirty="0">
                        <a:solidFill>
                          <a:schemeClr val="bg2"/>
                        </a:solidFill>
                      </a:endParaRPr>
                    </a:p>
                  </a:txBody>
                  <a:tcPr/>
                </a:tc>
                <a:tc>
                  <a:txBody>
                    <a:bodyPr/>
                    <a:lstStyle/>
                    <a:p>
                      <a:pPr algn="ctr"/>
                      <a:r>
                        <a:rPr lang="en-US" sz="1600" dirty="0" smtClean="0">
                          <a:solidFill>
                            <a:schemeClr val="bg2"/>
                          </a:solidFill>
                        </a:rPr>
                        <a:t>5</a:t>
                      </a:r>
                      <a:endParaRPr lang="en-US" sz="1600" b="1" dirty="0">
                        <a:solidFill>
                          <a:schemeClr val="bg2"/>
                        </a:solidFill>
                      </a:endParaRPr>
                    </a:p>
                  </a:txBody>
                  <a:tcPr/>
                </a:tc>
              </a:tr>
              <a:tr h="429661">
                <a:tc>
                  <a:txBody>
                    <a:bodyPr/>
                    <a:lstStyle/>
                    <a:p>
                      <a:r>
                        <a:rPr lang="en-US" dirty="0" smtClean="0">
                          <a:solidFill>
                            <a:schemeClr val="bg2"/>
                          </a:solidFill>
                        </a:rPr>
                        <a:t>CT</a:t>
                      </a:r>
                      <a:endParaRPr lang="en-US" b="1" dirty="0">
                        <a:solidFill>
                          <a:schemeClr val="bg2"/>
                        </a:solidFill>
                      </a:endParaRPr>
                    </a:p>
                  </a:txBody>
                  <a:tcPr/>
                </a:tc>
                <a:tc>
                  <a:txBody>
                    <a:bodyPr/>
                    <a:lstStyle/>
                    <a:p>
                      <a:pPr algn="ctr"/>
                      <a:r>
                        <a:rPr lang="en-US" sz="1600" dirty="0" smtClean="0">
                          <a:solidFill>
                            <a:schemeClr val="bg2"/>
                          </a:solidFill>
                        </a:rPr>
                        <a:t>10 (25)</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49 (480)</a:t>
                      </a:r>
                      <a:endParaRPr lang="en-US" sz="1600" b="1" dirty="0">
                        <a:solidFill>
                          <a:schemeClr val="bg2"/>
                        </a:solidFill>
                      </a:endParaRPr>
                    </a:p>
                  </a:txBody>
                  <a:tcPr/>
                </a:tc>
                <a:tc>
                  <a:txBody>
                    <a:bodyPr/>
                    <a:lstStyle/>
                    <a:p>
                      <a:pPr algn="ctr"/>
                      <a:r>
                        <a:rPr lang="en-US" sz="1600" dirty="0" smtClean="0">
                          <a:solidFill>
                            <a:schemeClr val="bg2"/>
                          </a:solidFill>
                        </a:rPr>
                        <a:t>12 (200)</a:t>
                      </a:r>
                      <a:endParaRPr lang="en-US" sz="1600" b="1" dirty="0">
                        <a:solidFill>
                          <a:schemeClr val="bg2"/>
                        </a:solidFill>
                      </a:endParaRPr>
                    </a:p>
                  </a:txBody>
                  <a:tcPr/>
                </a:tc>
                <a:tc>
                  <a:txBody>
                    <a:bodyPr/>
                    <a:lstStyle/>
                    <a:p>
                      <a:pPr algn="ctr"/>
                      <a:r>
                        <a:rPr lang="en-US" sz="1600" dirty="0" smtClean="0">
                          <a:solidFill>
                            <a:schemeClr val="bg2"/>
                          </a:solidFill>
                        </a:rPr>
                        <a:t>13 (90)</a:t>
                      </a:r>
                      <a:endParaRPr lang="en-US" sz="1600" b="1" dirty="0">
                        <a:solidFill>
                          <a:schemeClr val="bg2"/>
                        </a:solidFill>
                      </a:endParaRPr>
                    </a:p>
                  </a:txBody>
                  <a:tcPr/>
                </a:tc>
                <a:tc>
                  <a:txBody>
                    <a:bodyPr/>
                    <a:lstStyle/>
                    <a:p>
                      <a:pPr algn="ctr"/>
                      <a:r>
                        <a:rPr lang="en-US" sz="1600" dirty="0" smtClean="0">
                          <a:solidFill>
                            <a:schemeClr val="bg2"/>
                          </a:solidFill>
                        </a:rPr>
                        <a:t>2 (5)</a:t>
                      </a:r>
                      <a:endParaRPr lang="en-US" sz="1600" b="1" dirty="0">
                        <a:solidFill>
                          <a:schemeClr val="bg2"/>
                        </a:solidFill>
                      </a:endParaRPr>
                    </a:p>
                  </a:txBody>
                  <a:tcPr/>
                </a:tc>
                <a:tc>
                  <a:txBody>
                    <a:bodyPr/>
                    <a:lstStyle/>
                    <a:p>
                      <a:pPr algn="ctr"/>
                      <a:r>
                        <a:rPr lang="en-US" sz="1600" dirty="0" smtClean="0">
                          <a:solidFill>
                            <a:schemeClr val="bg2"/>
                          </a:solidFill>
                        </a:rPr>
                        <a:t>2 (5)</a:t>
                      </a:r>
                      <a:endParaRPr lang="en-US" sz="1600" b="1" dirty="0">
                        <a:solidFill>
                          <a:schemeClr val="bg2"/>
                        </a:solidFill>
                      </a:endParaRPr>
                    </a:p>
                  </a:txBody>
                  <a:tcPr/>
                </a:tc>
              </a:tr>
              <a:tr h="367960">
                <a:tc>
                  <a:txBody>
                    <a:bodyPr/>
                    <a:lstStyle/>
                    <a:p>
                      <a:r>
                        <a:rPr lang="en-US" dirty="0" smtClean="0">
                          <a:solidFill>
                            <a:schemeClr val="bg2"/>
                          </a:solidFill>
                        </a:rPr>
                        <a:t>MA</a:t>
                      </a:r>
                      <a:endParaRPr lang="en-US" b="1" dirty="0">
                        <a:solidFill>
                          <a:schemeClr val="bg2"/>
                        </a:solidFill>
                      </a:endParaRPr>
                    </a:p>
                  </a:txBody>
                  <a:tcPr/>
                </a:tc>
                <a:tc>
                  <a:txBody>
                    <a:bodyPr/>
                    <a:lstStyle/>
                    <a:p>
                      <a:pPr algn="ctr"/>
                      <a:r>
                        <a:rPr lang="en-US" sz="1600" dirty="0" smtClean="0">
                          <a:solidFill>
                            <a:schemeClr val="bg2"/>
                          </a:solidFill>
                        </a:rPr>
                        <a:t>2 (20)</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1 (15)</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r>
              <a:tr h="444123">
                <a:tc>
                  <a:txBody>
                    <a:bodyPr/>
                    <a:lstStyle/>
                    <a:p>
                      <a:r>
                        <a:rPr lang="en-US" dirty="0" smtClean="0">
                          <a:solidFill>
                            <a:schemeClr val="bg2"/>
                          </a:solidFill>
                        </a:rPr>
                        <a:t>ME</a:t>
                      </a:r>
                      <a:endParaRPr lang="en-US" b="1" dirty="0">
                        <a:solidFill>
                          <a:schemeClr val="bg2"/>
                        </a:solidFill>
                      </a:endParaRPr>
                    </a:p>
                  </a:txBody>
                  <a:tcPr/>
                </a:tc>
                <a:tc>
                  <a:txBody>
                    <a:bodyPr/>
                    <a:lstStyle/>
                    <a:p>
                      <a:pPr algn="ctr"/>
                      <a:r>
                        <a:rPr lang="en-US" sz="1600" dirty="0" smtClean="0">
                          <a:solidFill>
                            <a:schemeClr val="bg2"/>
                          </a:solidFill>
                        </a:rPr>
                        <a:t>1 (15</a:t>
                      </a:r>
                      <a:r>
                        <a:rPr lang="en-US" sz="1600" baseline="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1 (20)</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1</a:t>
                      </a:r>
                      <a:r>
                        <a:rPr lang="en-US" sz="1600" baseline="0" dirty="0" smtClean="0">
                          <a:solidFill>
                            <a:schemeClr val="bg2"/>
                          </a:solidFill>
                        </a:rPr>
                        <a:t> (2)</a:t>
                      </a:r>
                      <a:endParaRPr lang="en-US" sz="1600" b="1" dirty="0">
                        <a:solidFill>
                          <a:schemeClr val="bg2"/>
                        </a:solidFill>
                      </a:endParaRPr>
                    </a:p>
                  </a:txBody>
                  <a:tcPr/>
                </a:tc>
                <a:tc>
                  <a:txBody>
                    <a:bodyPr/>
                    <a:lstStyle/>
                    <a:p>
                      <a:pPr algn="ctr"/>
                      <a:r>
                        <a:rPr lang="en-US" sz="1600" dirty="0" smtClean="0">
                          <a:solidFill>
                            <a:schemeClr val="bg2"/>
                          </a:solidFill>
                        </a:rPr>
                        <a:t>1 (2)</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r>
              <a:tr h="367960">
                <a:tc>
                  <a:txBody>
                    <a:bodyPr/>
                    <a:lstStyle/>
                    <a:p>
                      <a:r>
                        <a:rPr lang="en-US" dirty="0" smtClean="0">
                          <a:solidFill>
                            <a:schemeClr val="bg2"/>
                          </a:solidFill>
                        </a:rPr>
                        <a:t>NH</a:t>
                      </a:r>
                      <a:endParaRPr lang="en-US"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2 (40</a:t>
                      </a:r>
                      <a:r>
                        <a:rPr lang="en-US" sz="1600" baseline="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1 (25)</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r>
              <a:tr h="367960">
                <a:tc>
                  <a:txBody>
                    <a:bodyPr/>
                    <a:lstStyle/>
                    <a:p>
                      <a:r>
                        <a:rPr lang="en-US" dirty="0" smtClean="0">
                          <a:solidFill>
                            <a:schemeClr val="bg2"/>
                          </a:solidFill>
                        </a:rPr>
                        <a:t>NY</a:t>
                      </a:r>
                      <a:endParaRPr lang="en-US"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2 (40</a:t>
                      </a:r>
                      <a:r>
                        <a:rPr lang="en-US" sz="1600" baseline="0" dirty="0" smtClean="0">
                          <a:solidFill>
                            <a:schemeClr val="bg2"/>
                          </a:solidFill>
                        </a:rPr>
                        <a:t> )</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r>
              <a:tr h="367960">
                <a:tc>
                  <a:txBody>
                    <a:bodyPr/>
                    <a:lstStyle/>
                    <a:p>
                      <a:r>
                        <a:rPr lang="en-US" dirty="0" smtClean="0">
                          <a:solidFill>
                            <a:schemeClr val="bg2"/>
                          </a:solidFill>
                        </a:rPr>
                        <a:t>RI</a:t>
                      </a:r>
                      <a:endParaRPr lang="en-US"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2 (20</a:t>
                      </a:r>
                      <a:r>
                        <a:rPr lang="en-US" sz="1600" baseline="0" dirty="0" smtClean="0">
                          <a:solidFill>
                            <a:schemeClr val="bg2"/>
                          </a:solidFill>
                        </a:rPr>
                        <a:t> )</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r>
              <a:tr h="367960">
                <a:tc>
                  <a:txBody>
                    <a:bodyPr/>
                    <a:lstStyle/>
                    <a:p>
                      <a:r>
                        <a:rPr lang="en-US" dirty="0" smtClean="0">
                          <a:solidFill>
                            <a:schemeClr val="bg2"/>
                          </a:solidFill>
                        </a:rPr>
                        <a:t>VT</a:t>
                      </a:r>
                      <a:endParaRPr lang="en-US" b="1" dirty="0">
                        <a:solidFill>
                          <a:schemeClr val="bg2"/>
                        </a:solidFill>
                      </a:endParaRPr>
                    </a:p>
                  </a:txBody>
                  <a:tcPr/>
                </a:tc>
                <a:tc>
                  <a:txBody>
                    <a:bodyPr/>
                    <a:lstStyle/>
                    <a:p>
                      <a:pPr algn="ctr"/>
                      <a:r>
                        <a:rPr lang="en-US" sz="1600" dirty="0" smtClean="0">
                          <a:solidFill>
                            <a:schemeClr val="bg2"/>
                          </a:solidFill>
                        </a:rPr>
                        <a:t>2 (20)</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6 (100)</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1 (4)</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r>
              <a:tr h="367960">
                <a:tc>
                  <a:txBody>
                    <a:bodyPr/>
                    <a:lstStyle/>
                    <a:p>
                      <a:r>
                        <a:rPr lang="en-US" dirty="0" smtClean="0">
                          <a:solidFill>
                            <a:schemeClr val="bg2"/>
                          </a:solidFill>
                        </a:rPr>
                        <a:t>Canada</a:t>
                      </a:r>
                      <a:endParaRPr lang="en-US"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1 (2)</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c>
                  <a:txBody>
                    <a:bodyPr/>
                    <a:lstStyle/>
                    <a:p>
                      <a:pPr algn="ctr"/>
                      <a:r>
                        <a:rPr lang="en-US" sz="1600" dirty="0" smtClean="0">
                          <a:solidFill>
                            <a:schemeClr val="bg2"/>
                          </a:solidFill>
                        </a:rPr>
                        <a:t>-</a:t>
                      </a:r>
                      <a:endParaRPr lang="en-US" sz="1600" b="1" dirty="0">
                        <a:solidFill>
                          <a:schemeClr val="bg2"/>
                        </a:solidFill>
                      </a:endParaRPr>
                    </a:p>
                  </a:txBody>
                  <a:tcPr/>
                </a:tc>
              </a:tr>
            </a:tbl>
          </a:graphicData>
        </a:graphic>
      </p:graphicFrame>
    </p:spTree>
    <p:extLst>
      <p:ext uri="{BB962C8B-B14F-4D97-AF65-F5344CB8AC3E}">
        <p14:creationId xmlns:p14="http://schemas.microsoft.com/office/powerpoint/2010/main" val="28490001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260"/>
          </a:xfrm>
        </p:spPr>
        <p:txBody>
          <a:bodyPr/>
          <a:lstStyle/>
          <a:p>
            <a:r>
              <a:rPr lang="en-US" sz="3200" dirty="0" smtClean="0">
                <a:solidFill>
                  <a:schemeClr val="bg2"/>
                </a:solidFill>
              </a:rPr>
              <a:t>Project Selections: Small Scale RFP</a:t>
            </a:r>
            <a:endParaRPr lang="en-US" sz="3200" dirty="0">
              <a:solidFill>
                <a:schemeClr val="bg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7064362"/>
              </p:ext>
            </p:extLst>
          </p:nvPr>
        </p:nvGraphicFramePr>
        <p:xfrm>
          <a:off x="851768" y="1415436"/>
          <a:ext cx="5794691" cy="2261778"/>
        </p:xfrm>
        <a:graphic>
          <a:graphicData uri="http://schemas.openxmlformats.org/drawingml/2006/table">
            <a:tbl>
              <a:tblPr firstRow="1" firstCol="1" bandRow="1">
                <a:tableStyleId>{5C22544A-7EE6-4342-B048-85BDC9FD1C3A}</a:tableStyleId>
              </a:tblPr>
              <a:tblGrid>
                <a:gridCol w="2892427"/>
                <a:gridCol w="2902264"/>
              </a:tblGrid>
              <a:tr h="342693">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Project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Megawatts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74155">
                <a:tc>
                  <a:txBody>
                    <a:bodyPr/>
                    <a:lstStyle/>
                    <a:p>
                      <a:pPr marL="0" marR="0" algn="ctr">
                        <a:spcBef>
                          <a:spcPts val="0"/>
                        </a:spcBef>
                        <a:spcAft>
                          <a:spcPts val="0"/>
                        </a:spcAft>
                      </a:pP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Total</a:t>
                      </a:r>
                      <a:r>
                        <a:rPr lang="en-US" sz="16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Capacity</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401.99 MW</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4155">
                <a:tc rowSpan="3">
                  <a:txBody>
                    <a:bodyPr/>
                    <a:lstStyle/>
                    <a:p>
                      <a:r>
                        <a:rPr lang="en-US" b="0" dirty="0" smtClean="0"/>
                        <a:t>Energy Efficiency</a:t>
                      </a:r>
                      <a:r>
                        <a:rPr lang="en-US" b="0" baseline="0" dirty="0" smtClean="0"/>
                        <a:t> </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74155">
                <a:tc vMerge="1">
                  <a:txBody>
                    <a:bodyPr/>
                    <a:lstStyle/>
                    <a:p>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 MW</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4155">
                <a:tc vMerge="1">
                  <a:txBody>
                    <a:bodyPr/>
                    <a:lstStyle/>
                    <a:p>
                      <a:pPr marL="0" marR="0" algn="ctr">
                        <a:spcBef>
                          <a:spcPts val="0"/>
                        </a:spcBef>
                        <a:spcAft>
                          <a:spcPts val="0"/>
                        </a:spcAft>
                      </a:pP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74155">
                <a:tc>
                  <a:txBody>
                    <a:bodyPr/>
                    <a:lstStyle/>
                    <a:p>
                      <a:pPr marL="0" marR="0" algn="ctr">
                        <a:spcBef>
                          <a:spcPts val="0"/>
                        </a:spcBef>
                        <a:spcAft>
                          <a:spcPts val="0"/>
                        </a:spcAft>
                      </a:pP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Total Capacity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367.99 MW</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4155">
                <a:tc>
                  <a:txBody>
                    <a:bodyPr/>
                    <a:lstStyle/>
                    <a:p>
                      <a:pPr marL="0" marR="0" algn="ctr">
                        <a:spcBef>
                          <a:spcPts val="0"/>
                        </a:spcBef>
                        <a:spcAft>
                          <a:spcPts val="0"/>
                        </a:spcAft>
                      </a:pP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74155">
                <a:tc>
                  <a:txBody>
                    <a:bodyPr/>
                    <a:lstStyle/>
                    <a:p>
                      <a:pPr marL="0" marR="0" algn="ctr">
                        <a:spcBef>
                          <a:spcPts val="0"/>
                        </a:spcBef>
                        <a:spcAft>
                          <a:spcPts val="0"/>
                        </a:spcAft>
                      </a:pP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TextBox 2"/>
          <p:cNvSpPr txBox="1"/>
          <p:nvPr/>
        </p:nvSpPr>
        <p:spPr>
          <a:xfrm>
            <a:off x="614150" y="4339988"/>
            <a:ext cx="7410734" cy="646331"/>
          </a:xfrm>
          <a:prstGeom prst="rect">
            <a:avLst/>
          </a:prstGeom>
          <a:noFill/>
        </p:spPr>
        <p:txBody>
          <a:bodyPr wrap="square" rtlCol="0">
            <a:spAutoFit/>
          </a:bodyPr>
          <a:lstStyle/>
          <a:p>
            <a:r>
              <a:rPr lang="en-US" dirty="0" smtClean="0">
                <a:solidFill>
                  <a:schemeClr val="bg1"/>
                </a:solidFill>
              </a:rPr>
              <a:t>DEEP selected a total of 25 projects (wind, solar and energy efficiency)  </a:t>
            </a:r>
            <a:r>
              <a:rPr lang="en-US" dirty="0">
                <a:solidFill>
                  <a:schemeClr val="bg1"/>
                </a:solidFill>
              </a:rPr>
              <a:t>to move forward with contract </a:t>
            </a:r>
            <a:r>
              <a:rPr lang="en-US" dirty="0" smtClean="0">
                <a:solidFill>
                  <a:schemeClr val="bg1"/>
                </a:solidFill>
              </a:rPr>
              <a:t>negotiations</a:t>
            </a:r>
            <a:r>
              <a:rPr lang="en-US" dirty="0">
                <a:solidFill>
                  <a:schemeClr val="bg1"/>
                </a:solidFill>
              </a:rPr>
              <a:t>.</a:t>
            </a:r>
          </a:p>
        </p:txBody>
      </p:sp>
    </p:spTree>
    <p:extLst>
      <p:ext uri="{BB962C8B-B14F-4D97-AF65-F5344CB8AC3E}">
        <p14:creationId xmlns:p14="http://schemas.microsoft.com/office/powerpoint/2010/main" val="3623783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57250"/>
          </a:xfrm>
        </p:spPr>
        <p:txBody>
          <a:bodyPr/>
          <a:lstStyle/>
          <a:p>
            <a:r>
              <a:rPr lang="en-US" sz="3200" dirty="0" smtClean="0">
                <a:solidFill>
                  <a:schemeClr val="bg2"/>
                </a:solidFill>
              </a:rPr>
              <a:t>Shared Clean Energy Pilot</a:t>
            </a:r>
            <a:endParaRPr lang="en-US" sz="3200" dirty="0">
              <a:solidFill>
                <a:schemeClr val="bg2"/>
              </a:solidFill>
            </a:endParaRPr>
          </a:p>
        </p:txBody>
      </p:sp>
      <p:sp>
        <p:nvSpPr>
          <p:cNvPr id="4" name="TextBox 3"/>
          <p:cNvSpPr txBox="1"/>
          <p:nvPr/>
        </p:nvSpPr>
        <p:spPr>
          <a:xfrm>
            <a:off x="168587" y="857250"/>
            <a:ext cx="8823960" cy="1914370"/>
          </a:xfrm>
          <a:prstGeom prst="rect">
            <a:avLst/>
          </a:prstGeom>
          <a:solidFill>
            <a:schemeClr val="tx1">
              <a:alpha val="68000"/>
            </a:schemeClr>
          </a:solidFill>
        </p:spPr>
        <p:txBody>
          <a:bodyPr wrap="square" rtlCol="0">
            <a:spAutoFit/>
          </a:bodyPr>
          <a:lstStyle/>
          <a:p>
            <a:pPr marL="342900" indent="-342900">
              <a:spcBef>
                <a:spcPct val="20000"/>
              </a:spcBef>
              <a:buFont typeface="Arial" pitchFamily="34" charset="0"/>
              <a:buChar char="•"/>
            </a:pPr>
            <a:r>
              <a:rPr lang="en-US" sz="2800" dirty="0">
                <a:solidFill>
                  <a:schemeClr val="bg1"/>
                </a:solidFill>
              </a:rPr>
              <a:t>DEEP authorized to implement 6 MW pilot program (4 MW in Eversource; 2 MW in UI)</a:t>
            </a:r>
          </a:p>
          <a:p>
            <a:pPr marL="742950" lvl="1" indent="-285750">
              <a:spcBef>
                <a:spcPct val="20000"/>
              </a:spcBef>
              <a:buFont typeface="Arial" pitchFamily="34" charset="0"/>
              <a:buChar char="–"/>
            </a:pPr>
            <a:r>
              <a:rPr lang="en-US" sz="2400" dirty="0" smtClean="0">
                <a:solidFill>
                  <a:schemeClr val="bg1"/>
                </a:solidFill>
              </a:rPr>
              <a:t>Facility selection through a competitive RFP process</a:t>
            </a:r>
          </a:p>
          <a:p>
            <a:pPr marL="342900" indent="-342900">
              <a:spcBef>
                <a:spcPct val="20000"/>
              </a:spcBef>
              <a:buFont typeface="Arial" pitchFamily="34" charset="0"/>
              <a:buChar char="•"/>
            </a:pPr>
            <a:r>
              <a:rPr lang="en-US" sz="2800" dirty="0" smtClean="0">
                <a:solidFill>
                  <a:schemeClr val="bg1"/>
                </a:solidFill>
              </a:rPr>
              <a:t>Status:</a:t>
            </a:r>
          </a:p>
        </p:txBody>
      </p:sp>
      <p:graphicFrame>
        <p:nvGraphicFramePr>
          <p:cNvPr id="7" name="Table 6"/>
          <p:cNvGraphicFramePr>
            <a:graphicFrameLocks noGrp="1"/>
          </p:cNvGraphicFramePr>
          <p:nvPr>
            <p:extLst>
              <p:ext uri="{D42A27DB-BD31-4B8C-83A1-F6EECF244321}">
                <p14:modId xmlns:p14="http://schemas.microsoft.com/office/powerpoint/2010/main" val="142072777"/>
              </p:ext>
            </p:extLst>
          </p:nvPr>
        </p:nvGraphicFramePr>
        <p:xfrm>
          <a:off x="591263" y="2786392"/>
          <a:ext cx="8019146" cy="2909537"/>
        </p:xfrm>
        <a:graphic>
          <a:graphicData uri="http://schemas.openxmlformats.org/drawingml/2006/table">
            <a:tbl>
              <a:tblPr firstRow="1" firstCol="1" bandRow="1">
                <a:tableStyleId>{5C22544A-7EE6-4342-B048-85BDC9FD1C3A}</a:tableStyleId>
              </a:tblPr>
              <a:tblGrid>
                <a:gridCol w="4009573"/>
                <a:gridCol w="4009573"/>
              </a:tblGrid>
              <a:tr h="0">
                <a:tc>
                  <a:txBody>
                    <a:bodyPr/>
                    <a:lstStyle/>
                    <a:p>
                      <a:pPr algn="ctr">
                        <a:lnSpc>
                          <a:spcPct val="120000"/>
                        </a:lnSpc>
                        <a:spcAft>
                          <a:spcPts val="0"/>
                        </a:spcAft>
                      </a:pPr>
                      <a:r>
                        <a:rPr lang="en-US" sz="1200" b="1" dirty="0">
                          <a:effectLst/>
                          <a:latin typeface="Cambria" panose="02040503050406030204" pitchFamily="18" charset="0"/>
                          <a:cs typeface="Calibri" panose="020F0502020204030204" pitchFamily="34" charset="0"/>
                        </a:rPr>
                        <a:t>ACTION</a:t>
                      </a:r>
                      <a:endParaRPr lang="en-US" sz="1000" dirty="0">
                        <a:effectLst/>
                        <a:latin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20000"/>
                        </a:lnSpc>
                        <a:spcAft>
                          <a:spcPts val="0"/>
                        </a:spcAft>
                      </a:pPr>
                      <a:r>
                        <a:rPr lang="en-US" sz="1200" b="1" dirty="0">
                          <a:effectLst/>
                          <a:latin typeface="Cambria" panose="02040503050406030204" pitchFamily="18" charset="0"/>
                          <a:cs typeface="Calibri" panose="020F0502020204030204" pitchFamily="34" charset="0"/>
                        </a:rPr>
                        <a:t>TIMELINE</a:t>
                      </a:r>
                      <a:endParaRPr lang="en-US" sz="1000" dirty="0">
                        <a:effectLst/>
                        <a:latin typeface="Cambria" panose="02040503050406030204" pitchFamily="18" charset="0"/>
                      </a:endParaRPr>
                    </a:p>
                  </a:txBody>
                  <a:tcPr marL="68580" marR="68580" marT="0" marB="0">
                    <a:lnL w="635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25746">
                <a:tc>
                  <a:txBody>
                    <a:bodyPr/>
                    <a:lstStyle/>
                    <a:p>
                      <a:pPr>
                        <a:lnSpc>
                          <a:spcPct val="120000"/>
                        </a:lnSpc>
                        <a:spcAft>
                          <a:spcPts val="0"/>
                        </a:spcAft>
                      </a:pPr>
                      <a:r>
                        <a:rPr lang="en-US" sz="1200">
                          <a:effectLst/>
                          <a:latin typeface="Cambria" panose="02040503050406030204" pitchFamily="18" charset="0"/>
                          <a:cs typeface="Calibri" panose="020F0502020204030204" pitchFamily="34" charset="0"/>
                        </a:rPr>
                        <a:t>DEEP releases draft RFP</a:t>
                      </a:r>
                      <a:endParaRPr lang="en-US" sz="1000">
                        <a:effectLst/>
                        <a:latin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Aft>
                          <a:spcPts val="0"/>
                        </a:spcAft>
                      </a:pPr>
                      <a:r>
                        <a:rPr lang="en-US" sz="1200" dirty="0">
                          <a:solidFill>
                            <a:schemeClr val="tx1"/>
                          </a:solidFill>
                          <a:effectLst/>
                          <a:latin typeface="Cambria" panose="02040503050406030204" pitchFamily="18" charset="0"/>
                          <a:cs typeface="Calibri" panose="020F0502020204030204" pitchFamily="34" charset="0"/>
                        </a:rPr>
                        <a:t>May 20, 2016</a:t>
                      </a:r>
                      <a:endParaRPr lang="en-US" sz="1000" dirty="0">
                        <a:solidFill>
                          <a:schemeClr val="tx1"/>
                        </a:solidFill>
                        <a:effectLst/>
                        <a:latin typeface="Cambria" panose="02040503050406030204" pitchFamily="18" charset="0"/>
                      </a:endParaRPr>
                    </a:p>
                  </a:txBody>
                  <a:tcPr marL="68580" marR="68580" marT="0" marB="0">
                    <a:lnL w="635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5746">
                <a:tc>
                  <a:txBody>
                    <a:bodyPr/>
                    <a:lstStyle/>
                    <a:p>
                      <a:pPr>
                        <a:lnSpc>
                          <a:spcPct val="120000"/>
                        </a:lnSpc>
                        <a:spcAft>
                          <a:spcPts val="0"/>
                        </a:spcAft>
                      </a:pPr>
                      <a:r>
                        <a:rPr lang="en-US" sz="1200">
                          <a:effectLst/>
                          <a:latin typeface="Cambria" panose="02040503050406030204" pitchFamily="18" charset="0"/>
                          <a:cs typeface="Calibri" panose="020F0502020204030204" pitchFamily="34" charset="0"/>
                        </a:rPr>
                        <a:t>Public hearing</a:t>
                      </a:r>
                      <a:endParaRPr lang="en-US" sz="1000">
                        <a:effectLst/>
                        <a:latin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20000"/>
                        </a:lnSpc>
                        <a:spcAft>
                          <a:spcPts val="0"/>
                        </a:spcAft>
                      </a:pPr>
                      <a:r>
                        <a:rPr lang="en-US" sz="1200" dirty="0">
                          <a:solidFill>
                            <a:schemeClr val="tx1"/>
                          </a:solidFill>
                          <a:effectLst/>
                          <a:latin typeface="Cambria" panose="02040503050406030204" pitchFamily="18" charset="0"/>
                          <a:cs typeface="Calibri" panose="020F0502020204030204" pitchFamily="34" charset="0"/>
                        </a:rPr>
                        <a:t>June 9, 2016</a:t>
                      </a:r>
                      <a:endParaRPr lang="en-US" sz="1000" dirty="0">
                        <a:solidFill>
                          <a:schemeClr val="tx1"/>
                        </a:solidFill>
                        <a:effectLst/>
                        <a:latin typeface="Cambria" panose="02040503050406030204" pitchFamily="18" charset="0"/>
                      </a:endParaRPr>
                    </a:p>
                  </a:txBody>
                  <a:tcPr marL="68580" marR="68580" marT="0" marB="0">
                    <a:lnL w="635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746">
                <a:tc>
                  <a:txBody>
                    <a:bodyPr/>
                    <a:lstStyle/>
                    <a:p>
                      <a:pPr>
                        <a:lnSpc>
                          <a:spcPct val="120000"/>
                        </a:lnSpc>
                        <a:spcAft>
                          <a:spcPts val="0"/>
                        </a:spcAft>
                      </a:pPr>
                      <a:r>
                        <a:rPr lang="en-US" sz="1200">
                          <a:effectLst/>
                          <a:latin typeface="Cambria" panose="02040503050406030204" pitchFamily="18" charset="0"/>
                          <a:cs typeface="Calibri" panose="020F0502020204030204" pitchFamily="34" charset="0"/>
                        </a:rPr>
                        <a:t>Written comments due </a:t>
                      </a:r>
                      <a:endParaRPr lang="en-US" sz="1000">
                        <a:effectLst/>
                        <a:latin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Aft>
                          <a:spcPts val="0"/>
                        </a:spcAft>
                      </a:pPr>
                      <a:r>
                        <a:rPr lang="en-US" sz="1200" dirty="0">
                          <a:solidFill>
                            <a:schemeClr val="tx1"/>
                          </a:solidFill>
                          <a:effectLst/>
                          <a:latin typeface="Cambria" panose="02040503050406030204" pitchFamily="18" charset="0"/>
                          <a:cs typeface="Calibri" panose="020F0502020204030204" pitchFamily="34" charset="0"/>
                        </a:rPr>
                        <a:t>June 20, 2016</a:t>
                      </a:r>
                      <a:endParaRPr lang="en-US" sz="1000" dirty="0">
                        <a:solidFill>
                          <a:schemeClr val="tx1"/>
                        </a:solidFill>
                        <a:effectLst/>
                        <a:latin typeface="Cambria" panose="02040503050406030204" pitchFamily="18" charset="0"/>
                      </a:endParaRPr>
                    </a:p>
                  </a:txBody>
                  <a:tcPr marL="68580" marR="68580" marT="0" marB="0">
                    <a:lnL w="635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5746">
                <a:tc>
                  <a:txBody>
                    <a:bodyPr/>
                    <a:lstStyle/>
                    <a:p>
                      <a:pPr>
                        <a:lnSpc>
                          <a:spcPct val="120000"/>
                        </a:lnSpc>
                        <a:spcAft>
                          <a:spcPts val="0"/>
                        </a:spcAft>
                      </a:pPr>
                      <a:r>
                        <a:rPr lang="en-US" sz="1200">
                          <a:effectLst/>
                          <a:latin typeface="Cambria" panose="02040503050406030204" pitchFamily="18" charset="0"/>
                          <a:cs typeface="Calibri" panose="020F0502020204030204" pitchFamily="34" charset="0"/>
                        </a:rPr>
                        <a:t>DEEP releases final RFP for bid</a:t>
                      </a:r>
                      <a:endParaRPr lang="en-US" sz="1000">
                        <a:effectLst/>
                        <a:latin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20000"/>
                        </a:lnSpc>
                        <a:spcAft>
                          <a:spcPts val="0"/>
                        </a:spcAft>
                      </a:pPr>
                      <a:r>
                        <a:rPr lang="en-US" sz="1200" dirty="0">
                          <a:solidFill>
                            <a:schemeClr val="tx1"/>
                          </a:solidFill>
                          <a:effectLst/>
                          <a:latin typeface="Cambria" panose="02040503050406030204" pitchFamily="18" charset="0"/>
                          <a:cs typeface="Calibri" panose="020F0502020204030204" pitchFamily="34" charset="0"/>
                        </a:rPr>
                        <a:t>July 1, 2016</a:t>
                      </a:r>
                      <a:endParaRPr lang="en-US" sz="1000" dirty="0">
                        <a:solidFill>
                          <a:schemeClr val="tx1"/>
                        </a:solidFill>
                        <a:effectLst/>
                        <a:latin typeface="Cambria" panose="02040503050406030204" pitchFamily="18" charset="0"/>
                      </a:endParaRPr>
                    </a:p>
                  </a:txBody>
                  <a:tcPr marL="68580" marR="68580" marT="0" marB="0">
                    <a:lnL w="635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746">
                <a:tc>
                  <a:txBody>
                    <a:bodyPr/>
                    <a:lstStyle/>
                    <a:p>
                      <a:pPr>
                        <a:lnSpc>
                          <a:spcPct val="120000"/>
                        </a:lnSpc>
                        <a:spcAft>
                          <a:spcPts val="0"/>
                        </a:spcAft>
                      </a:pPr>
                      <a:r>
                        <a:rPr lang="en-US" sz="1200">
                          <a:effectLst/>
                          <a:latin typeface="Cambria" panose="02040503050406030204" pitchFamily="18" charset="0"/>
                          <a:cs typeface="Calibri" panose="020F0502020204030204" pitchFamily="34" charset="0"/>
                        </a:rPr>
                        <a:t>EDCs submit conforming Tariff to PURA</a:t>
                      </a:r>
                      <a:endParaRPr lang="en-US" sz="1000">
                        <a:effectLst/>
                        <a:latin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Aft>
                          <a:spcPts val="0"/>
                        </a:spcAft>
                      </a:pPr>
                      <a:r>
                        <a:rPr lang="en-US" sz="1200" dirty="0">
                          <a:solidFill>
                            <a:schemeClr val="tx1"/>
                          </a:solidFill>
                          <a:effectLst/>
                          <a:latin typeface="Cambria" panose="02040503050406030204" pitchFamily="18" charset="0"/>
                          <a:cs typeface="Calibri" panose="020F0502020204030204" pitchFamily="34" charset="0"/>
                        </a:rPr>
                        <a:t>July 1, 2016</a:t>
                      </a:r>
                      <a:endParaRPr lang="en-US" sz="1000" dirty="0">
                        <a:solidFill>
                          <a:schemeClr val="tx1"/>
                        </a:solidFill>
                        <a:effectLst/>
                        <a:latin typeface="Cambria" panose="02040503050406030204" pitchFamily="18" charset="0"/>
                      </a:endParaRPr>
                    </a:p>
                  </a:txBody>
                  <a:tcPr marL="68580" marR="68580" marT="0" marB="0">
                    <a:lnL w="635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5746">
                <a:tc>
                  <a:txBody>
                    <a:bodyPr/>
                    <a:lstStyle/>
                    <a:p>
                      <a:pPr>
                        <a:lnSpc>
                          <a:spcPct val="120000"/>
                        </a:lnSpc>
                        <a:spcAft>
                          <a:spcPts val="0"/>
                        </a:spcAft>
                      </a:pPr>
                      <a:r>
                        <a:rPr lang="en-US" sz="1200">
                          <a:effectLst/>
                          <a:latin typeface="Cambria" panose="02040503050406030204" pitchFamily="18" charset="0"/>
                          <a:cs typeface="Calibri" panose="020F0502020204030204" pitchFamily="34" charset="0"/>
                        </a:rPr>
                        <a:t>Bidders’ conference</a:t>
                      </a:r>
                      <a:endParaRPr lang="en-US" sz="1000">
                        <a:effectLst/>
                        <a:latin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20000"/>
                        </a:lnSpc>
                        <a:spcAft>
                          <a:spcPts val="0"/>
                        </a:spcAft>
                      </a:pPr>
                      <a:r>
                        <a:rPr lang="en-US" sz="1200" dirty="0">
                          <a:solidFill>
                            <a:schemeClr val="tx1"/>
                          </a:solidFill>
                          <a:effectLst/>
                          <a:latin typeface="Cambria" panose="02040503050406030204" pitchFamily="18" charset="0"/>
                          <a:cs typeface="Calibri" panose="020F0502020204030204" pitchFamily="34" charset="0"/>
                        </a:rPr>
                        <a:t>July 21, 2016</a:t>
                      </a:r>
                      <a:endParaRPr lang="en-US" sz="1000" dirty="0">
                        <a:solidFill>
                          <a:schemeClr val="tx1"/>
                        </a:solidFill>
                        <a:effectLst/>
                        <a:latin typeface="Cambria" panose="02040503050406030204" pitchFamily="18" charset="0"/>
                      </a:endParaRPr>
                    </a:p>
                  </a:txBody>
                  <a:tcPr marL="68580" marR="68580" marT="0" marB="0">
                    <a:lnL w="635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857">
                <a:tc>
                  <a:txBody>
                    <a:bodyPr/>
                    <a:lstStyle/>
                    <a:p>
                      <a:pPr>
                        <a:lnSpc>
                          <a:spcPct val="120000"/>
                        </a:lnSpc>
                        <a:spcAft>
                          <a:spcPts val="0"/>
                        </a:spcAft>
                      </a:pPr>
                      <a:r>
                        <a:rPr lang="en-US" sz="1200">
                          <a:effectLst/>
                          <a:latin typeface="Cambria" panose="02040503050406030204" pitchFamily="18" charset="0"/>
                          <a:cs typeface="Calibri" panose="020F0502020204030204" pitchFamily="34" charset="0"/>
                        </a:rPr>
                        <a:t>Deadline for submitting written questions to DEEP</a:t>
                      </a:r>
                      <a:endParaRPr lang="en-US" sz="1000">
                        <a:effectLst/>
                        <a:latin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Aft>
                          <a:spcPts val="0"/>
                        </a:spcAft>
                      </a:pPr>
                      <a:r>
                        <a:rPr lang="en-US" sz="1200" dirty="0">
                          <a:solidFill>
                            <a:schemeClr val="tx1"/>
                          </a:solidFill>
                          <a:effectLst/>
                          <a:latin typeface="Cambria" panose="02040503050406030204" pitchFamily="18" charset="0"/>
                          <a:cs typeface="Calibri" panose="020F0502020204030204" pitchFamily="34" charset="0"/>
                        </a:rPr>
                        <a:t>July 25, 2016</a:t>
                      </a:r>
                      <a:endParaRPr lang="en-US" sz="1000" dirty="0">
                        <a:solidFill>
                          <a:schemeClr val="tx1"/>
                        </a:solidFill>
                        <a:effectLst/>
                        <a:latin typeface="Cambria" panose="02040503050406030204" pitchFamily="18" charset="0"/>
                      </a:endParaRPr>
                    </a:p>
                  </a:txBody>
                  <a:tcPr marL="68580" marR="68580" marT="0" marB="0">
                    <a:lnL w="635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5746">
                <a:tc>
                  <a:txBody>
                    <a:bodyPr/>
                    <a:lstStyle/>
                    <a:p>
                      <a:pPr>
                        <a:lnSpc>
                          <a:spcPct val="120000"/>
                        </a:lnSpc>
                        <a:spcAft>
                          <a:spcPts val="0"/>
                        </a:spcAft>
                      </a:pPr>
                      <a:r>
                        <a:rPr lang="en-US" sz="1200">
                          <a:effectLst/>
                          <a:latin typeface="Cambria" panose="02040503050406030204" pitchFamily="18" charset="0"/>
                          <a:cs typeface="Calibri" panose="020F0502020204030204" pitchFamily="34" charset="0"/>
                        </a:rPr>
                        <a:t>Deadline for DEEP to post responses to questions on DEEP’s website</a:t>
                      </a:r>
                      <a:endParaRPr lang="en-US" sz="1000">
                        <a:effectLst/>
                        <a:latin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20000"/>
                        </a:lnSpc>
                        <a:spcAft>
                          <a:spcPts val="0"/>
                        </a:spcAft>
                      </a:pPr>
                      <a:r>
                        <a:rPr lang="en-US" sz="1200" dirty="0">
                          <a:solidFill>
                            <a:schemeClr val="tx1"/>
                          </a:solidFill>
                          <a:effectLst/>
                          <a:latin typeface="Cambria" panose="02040503050406030204" pitchFamily="18" charset="0"/>
                          <a:cs typeface="Calibri" panose="020F0502020204030204" pitchFamily="34" charset="0"/>
                        </a:rPr>
                        <a:t>August 10, 2016</a:t>
                      </a:r>
                      <a:endParaRPr lang="en-US" sz="1000" dirty="0">
                        <a:solidFill>
                          <a:schemeClr val="tx1"/>
                        </a:solidFill>
                        <a:effectLst/>
                        <a:latin typeface="Cambria" panose="02040503050406030204" pitchFamily="18" charset="0"/>
                      </a:endParaRPr>
                    </a:p>
                  </a:txBody>
                  <a:tcPr marL="68580" marR="68580" marT="0" marB="0">
                    <a:lnL w="635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746">
                <a:tc>
                  <a:txBody>
                    <a:bodyPr/>
                    <a:lstStyle/>
                    <a:p>
                      <a:pPr>
                        <a:lnSpc>
                          <a:spcPct val="120000"/>
                        </a:lnSpc>
                        <a:spcAft>
                          <a:spcPts val="0"/>
                        </a:spcAft>
                      </a:pPr>
                      <a:r>
                        <a:rPr lang="en-US" sz="1200">
                          <a:effectLst/>
                          <a:latin typeface="Cambria" panose="02040503050406030204" pitchFamily="18" charset="0"/>
                          <a:cs typeface="Calibri" panose="020F0502020204030204" pitchFamily="34" charset="0"/>
                        </a:rPr>
                        <a:t>Bid due date</a:t>
                      </a:r>
                      <a:endParaRPr lang="en-US" sz="1000">
                        <a:effectLst/>
                        <a:latin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Aft>
                          <a:spcPts val="0"/>
                        </a:spcAft>
                      </a:pPr>
                      <a:r>
                        <a:rPr lang="en-US" sz="1200" dirty="0">
                          <a:solidFill>
                            <a:schemeClr val="tx1"/>
                          </a:solidFill>
                          <a:effectLst/>
                          <a:latin typeface="Cambria" panose="02040503050406030204" pitchFamily="18" charset="0"/>
                          <a:cs typeface="Calibri" panose="020F0502020204030204" pitchFamily="34" charset="0"/>
                        </a:rPr>
                        <a:t>September 1, 2016</a:t>
                      </a:r>
                      <a:endParaRPr lang="en-US" sz="1000" dirty="0">
                        <a:solidFill>
                          <a:schemeClr val="tx1"/>
                        </a:solidFill>
                        <a:effectLst/>
                        <a:latin typeface="Cambria" panose="02040503050406030204" pitchFamily="18" charset="0"/>
                      </a:endParaRPr>
                    </a:p>
                  </a:txBody>
                  <a:tcPr marL="68580" marR="68580" marT="0" marB="0">
                    <a:lnL w="635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5746">
                <a:tc>
                  <a:txBody>
                    <a:bodyPr/>
                    <a:lstStyle/>
                    <a:p>
                      <a:pPr>
                        <a:lnSpc>
                          <a:spcPct val="120000"/>
                        </a:lnSpc>
                        <a:spcAft>
                          <a:spcPts val="0"/>
                        </a:spcAft>
                      </a:pPr>
                      <a:r>
                        <a:rPr lang="en-US" sz="1200">
                          <a:effectLst/>
                          <a:latin typeface="Cambria" panose="02040503050406030204" pitchFamily="18" charset="0"/>
                          <a:cs typeface="Calibri" panose="020F0502020204030204" pitchFamily="34" charset="0"/>
                        </a:rPr>
                        <a:t>DEEP selects winning bidders</a:t>
                      </a:r>
                      <a:endParaRPr lang="en-US" sz="1000">
                        <a:effectLst/>
                        <a:latin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20000"/>
                        </a:lnSpc>
                        <a:spcAft>
                          <a:spcPts val="0"/>
                        </a:spcAft>
                      </a:pPr>
                      <a:r>
                        <a:rPr lang="en-US" sz="1200" dirty="0">
                          <a:solidFill>
                            <a:schemeClr val="tx1"/>
                          </a:solidFill>
                          <a:effectLst/>
                          <a:latin typeface="Cambria" panose="02040503050406030204" pitchFamily="18" charset="0"/>
                          <a:cs typeface="Calibri" panose="020F0502020204030204" pitchFamily="34" charset="0"/>
                        </a:rPr>
                        <a:t>Fall 2016</a:t>
                      </a:r>
                      <a:endParaRPr lang="en-US" sz="1000" dirty="0">
                        <a:solidFill>
                          <a:schemeClr val="tx1"/>
                        </a:solidFill>
                        <a:effectLst/>
                        <a:latin typeface="Cambria" panose="02040503050406030204" pitchFamily="18" charset="0"/>
                      </a:endParaRPr>
                    </a:p>
                  </a:txBody>
                  <a:tcPr marL="68580" marR="68580" marT="0" marB="0">
                    <a:lnL w="635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746">
                <a:tc>
                  <a:txBody>
                    <a:bodyPr/>
                    <a:lstStyle/>
                    <a:p>
                      <a:pPr>
                        <a:lnSpc>
                          <a:spcPct val="120000"/>
                        </a:lnSpc>
                        <a:spcAft>
                          <a:spcPts val="0"/>
                        </a:spcAft>
                      </a:pPr>
                      <a:r>
                        <a:rPr lang="en-US" sz="1200" dirty="0">
                          <a:effectLst/>
                          <a:latin typeface="Cambria" panose="02040503050406030204" pitchFamily="18" charset="0"/>
                          <a:cs typeface="Calibri" panose="020F0502020204030204" pitchFamily="34" charset="0"/>
                        </a:rPr>
                        <a:t>PURA issues a final decision on the Purchase Prices</a:t>
                      </a:r>
                      <a:endParaRPr lang="en-US" sz="1000" dirty="0">
                        <a:effectLst/>
                        <a:latin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Aft>
                          <a:spcPts val="0"/>
                        </a:spcAft>
                      </a:pPr>
                      <a:r>
                        <a:rPr lang="en-US" sz="1200" dirty="0">
                          <a:solidFill>
                            <a:schemeClr val="tx1"/>
                          </a:solidFill>
                          <a:effectLst/>
                          <a:latin typeface="Cambria" panose="02040503050406030204" pitchFamily="18" charset="0"/>
                          <a:cs typeface="Calibri" panose="020F0502020204030204" pitchFamily="34" charset="0"/>
                        </a:rPr>
                        <a:t>Fall 2016</a:t>
                      </a:r>
                      <a:endParaRPr lang="en-US" sz="1000" dirty="0">
                        <a:solidFill>
                          <a:schemeClr val="tx1"/>
                        </a:solidFill>
                        <a:effectLst/>
                        <a:latin typeface="Cambria" panose="02040503050406030204" pitchFamily="18" charset="0"/>
                      </a:endParaRPr>
                    </a:p>
                  </a:txBody>
                  <a:tcPr marL="68580" marR="68580" marT="0" marB="0">
                    <a:lnL w="635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4160028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56" y="110115"/>
            <a:ext cx="8878186" cy="4025950"/>
          </a:xfrm>
        </p:spPr>
        <p:txBody>
          <a:bodyPr/>
          <a:lstStyle/>
          <a:p>
            <a:r>
              <a:rPr lang="en-US" sz="3000" dirty="0" smtClean="0">
                <a:latin typeface="Meiryo" panose="020B0604030504040204" pitchFamily="34" charset="-128"/>
                <a:ea typeface="Meiryo" panose="020B0604030504040204" pitchFamily="34" charset="-128"/>
                <a:cs typeface="Meiryo" panose="020B0604030504040204" pitchFamily="34" charset="-128"/>
              </a:rPr>
              <a:t/>
            </a:r>
            <a:br>
              <a:rPr lang="en-US" sz="3000" dirty="0" smtClean="0">
                <a:latin typeface="Meiryo" panose="020B0604030504040204" pitchFamily="34" charset="-128"/>
                <a:ea typeface="Meiryo" panose="020B0604030504040204" pitchFamily="34" charset="-128"/>
                <a:cs typeface="Meiryo" panose="020B0604030504040204" pitchFamily="34" charset="-128"/>
              </a:rPr>
            </a:br>
            <a:r>
              <a:rPr lang="en-US" sz="3000" dirty="0" smtClean="0">
                <a:latin typeface="Meiryo" panose="020B0604030504040204" pitchFamily="34" charset="-128"/>
                <a:ea typeface="Meiryo" panose="020B0604030504040204" pitchFamily="34" charset="-128"/>
                <a:cs typeface="Meiryo" panose="020B0604030504040204" pitchFamily="34" charset="-128"/>
              </a:rPr>
              <a:t/>
            </a:r>
            <a:br>
              <a:rPr lang="en-US" sz="3000" dirty="0" smtClean="0">
                <a:latin typeface="Meiryo" panose="020B0604030504040204" pitchFamily="34" charset="-128"/>
                <a:ea typeface="Meiryo" panose="020B0604030504040204" pitchFamily="34" charset="-128"/>
                <a:cs typeface="Meiryo" panose="020B0604030504040204" pitchFamily="34" charset="-128"/>
              </a:rPr>
            </a:br>
            <a:r>
              <a:rPr lang="en-US" sz="3000" dirty="0" smtClean="0">
                <a:latin typeface="Meiryo" panose="020B0604030504040204" pitchFamily="34" charset="-128"/>
                <a:ea typeface="Meiryo" panose="020B0604030504040204" pitchFamily="34" charset="-128"/>
                <a:cs typeface="Meiryo" panose="020B0604030504040204" pitchFamily="34" charset="-128"/>
              </a:rPr>
              <a:t>New </a:t>
            </a:r>
            <a:r>
              <a:rPr lang="en-US" sz="3000" smtClean="0">
                <a:latin typeface="Meiryo" panose="020B0604030504040204" pitchFamily="34" charset="-128"/>
                <a:ea typeface="Meiryo" panose="020B0604030504040204" pitchFamily="34" charset="-128"/>
                <a:cs typeface="Meiryo" panose="020B0604030504040204" pitchFamily="34" charset="-128"/>
              </a:rPr>
              <a:t>England Electricity </a:t>
            </a:r>
            <a:br>
              <a:rPr lang="en-US" sz="3000" smtClean="0">
                <a:latin typeface="Meiryo" panose="020B0604030504040204" pitchFamily="34" charset="-128"/>
                <a:ea typeface="Meiryo" panose="020B0604030504040204" pitchFamily="34" charset="-128"/>
                <a:cs typeface="Meiryo" panose="020B0604030504040204" pitchFamily="34" charset="-128"/>
              </a:rPr>
            </a:br>
            <a:r>
              <a:rPr lang="en-US" sz="3000" smtClean="0">
                <a:latin typeface="Meiryo" panose="020B0604030504040204" pitchFamily="34" charset="-128"/>
                <a:ea typeface="Meiryo" panose="020B0604030504040204" pitchFamily="34" charset="-128"/>
                <a:cs typeface="Meiryo" panose="020B0604030504040204" pitchFamily="34" charset="-128"/>
              </a:rPr>
              <a:t>Restructuring  </a:t>
            </a:r>
            <a:r>
              <a:rPr lang="en-US" sz="3000" dirty="0" smtClean="0">
                <a:latin typeface="Meiryo" panose="020B0604030504040204" pitchFamily="34" charset="-128"/>
                <a:ea typeface="Meiryo" panose="020B0604030504040204" pitchFamily="34" charset="-128"/>
                <a:cs typeface="Meiryo" panose="020B0604030504040204" pitchFamily="34" charset="-128"/>
              </a:rPr>
              <a:t>Roundtable</a:t>
            </a:r>
            <a:r>
              <a:rPr lang="en-US" sz="3000" dirty="0">
                <a:solidFill>
                  <a:schemeClr val="bg2"/>
                </a:solidFill>
                <a:latin typeface="Meiryo" panose="020B0604030504040204" pitchFamily="34" charset="-128"/>
                <a:ea typeface="Meiryo" panose="020B0604030504040204" pitchFamily="34" charset="-128"/>
                <a:cs typeface="Meiryo" panose="020B0604030504040204" pitchFamily="34" charset="-128"/>
              </a:rPr>
              <a:t/>
            </a:r>
            <a:br>
              <a:rPr lang="en-US" sz="3000" dirty="0">
                <a:solidFill>
                  <a:schemeClr val="bg2"/>
                </a:solidFill>
                <a:latin typeface="Meiryo" panose="020B0604030504040204" pitchFamily="34" charset="-128"/>
                <a:ea typeface="Meiryo" panose="020B0604030504040204" pitchFamily="34" charset="-128"/>
                <a:cs typeface="Meiryo" panose="020B0604030504040204" pitchFamily="34" charset="-128"/>
              </a:rPr>
            </a:br>
            <a:r>
              <a:rPr lang="en-US" sz="3000" dirty="0">
                <a:solidFill>
                  <a:schemeClr val="bg2"/>
                </a:solidFill>
                <a:latin typeface="Meiryo" panose="020B0604030504040204" pitchFamily="34" charset="-128"/>
                <a:ea typeface="Meiryo" panose="020B0604030504040204" pitchFamily="34" charset="-128"/>
                <a:cs typeface="Meiryo" panose="020B0604030504040204" pitchFamily="34" charset="-128"/>
              </a:rPr>
              <a:t/>
            </a:r>
            <a:br>
              <a:rPr lang="en-US" sz="3000" dirty="0">
                <a:solidFill>
                  <a:schemeClr val="bg2"/>
                </a:solidFill>
                <a:latin typeface="Meiryo" panose="020B0604030504040204" pitchFamily="34" charset="-128"/>
                <a:ea typeface="Meiryo" panose="020B0604030504040204" pitchFamily="34" charset="-128"/>
                <a:cs typeface="Meiryo" panose="020B0604030504040204" pitchFamily="34" charset="-128"/>
              </a:rPr>
            </a:br>
            <a:r>
              <a:rPr lang="en-US" sz="3000" dirty="0" smtClean="0">
                <a:solidFill>
                  <a:schemeClr val="bg2"/>
                </a:solidFill>
                <a:latin typeface="Meiryo" panose="020B0604030504040204" pitchFamily="34" charset="-128"/>
                <a:ea typeface="Meiryo" panose="020B0604030504040204" pitchFamily="34" charset="-128"/>
                <a:cs typeface="Meiryo" panose="020B0604030504040204" pitchFamily="34" charset="-128"/>
              </a:rPr>
              <a:t/>
            </a:r>
            <a:br>
              <a:rPr lang="en-US" sz="3000" dirty="0" smtClean="0">
                <a:solidFill>
                  <a:schemeClr val="bg2"/>
                </a:solidFill>
                <a:latin typeface="Meiryo" panose="020B0604030504040204" pitchFamily="34" charset="-128"/>
                <a:ea typeface="Meiryo" panose="020B0604030504040204" pitchFamily="34" charset="-128"/>
                <a:cs typeface="Meiryo" panose="020B0604030504040204" pitchFamily="34" charset="-128"/>
              </a:rPr>
            </a:br>
            <a:r>
              <a:rPr lang="en-US" sz="3000" smtClean="0">
                <a:solidFill>
                  <a:schemeClr val="bg2"/>
                </a:solidFill>
                <a:latin typeface="Meiryo" panose="020B0604030504040204" pitchFamily="34" charset="-128"/>
                <a:ea typeface="Meiryo" panose="020B0604030504040204" pitchFamily="34" charset="-128"/>
                <a:cs typeface="Meiryo" panose="020B0604030504040204" pitchFamily="34" charset="-128"/>
              </a:rPr>
              <a:t>March </a:t>
            </a:r>
            <a:r>
              <a:rPr lang="en-US" sz="3000" smtClean="0">
                <a:solidFill>
                  <a:schemeClr val="bg2"/>
                </a:solidFill>
                <a:latin typeface="Meiryo" panose="020B0604030504040204" pitchFamily="34" charset="-128"/>
                <a:ea typeface="Meiryo" panose="020B0604030504040204" pitchFamily="34" charset="-128"/>
                <a:cs typeface="Meiryo" panose="020B0604030504040204" pitchFamily="34" charset="-128"/>
              </a:rPr>
              <a:t>24, </a:t>
            </a:r>
            <a:r>
              <a:rPr lang="en-US" sz="3000" dirty="0" smtClean="0">
                <a:solidFill>
                  <a:schemeClr val="bg2"/>
                </a:solidFill>
                <a:latin typeface="Meiryo" panose="020B0604030504040204" pitchFamily="34" charset="-128"/>
                <a:ea typeface="Meiryo" panose="020B0604030504040204" pitchFamily="34" charset="-128"/>
                <a:cs typeface="Meiryo" panose="020B0604030504040204" pitchFamily="34" charset="-128"/>
              </a:rPr>
              <a:t>2017</a:t>
            </a:r>
            <a:r>
              <a:rPr lang="en-US" sz="3200" dirty="0" smtClean="0">
                <a:solidFill>
                  <a:schemeClr val="bg2"/>
                </a:solidFill>
                <a:latin typeface="Meiryo" panose="020B0604030504040204" pitchFamily="34" charset="-128"/>
                <a:ea typeface="Meiryo" panose="020B0604030504040204" pitchFamily="34" charset="-128"/>
                <a:cs typeface="Meiryo" panose="020B0604030504040204" pitchFamily="34" charset="-128"/>
              </a:rPr>
              <a:t/>
            </a:r>
            <a:br>
              <a:rPr lang="en-US" sz="3200" dirty="0" smtClean="0">
                <a:solidFill>
                  <a:schemeClr val="bg2"/>
                </a:solidFill>
                <a:latin typeface="Meiryo" panose="020B0604030504040204" pitchFamily="34" charset="-128"/>
                <a:ea typeface="Meiryo" panose="020B0604030504040204" pitchFamily="34" charset="-128"/>
                <a:cs typeface="Meiryo" panose="020B0604030504040204" pitchFamily="34" charset="-128"/>
              </a:rPr>
            </a:br>
            <a:r>
              <a:rPr lang="en-US" sz="1200" dirty="0" smtClean="0">
                <a:latin typeface="Meiryo" panose="020B0604030504040204" pitchFamily="34" charset="-128"/>
                <a:ea typeface="Meiryo" panose="020B0604030504040204" pitchFamily="34" charset="-128"/>
                <a:cs typeface="Meiryo" panose="020B0604030504040204" pitchFamily="34" charset="-128"/>
              </a:rPr>
              <a:t>   </a:t>
            </a:r>
            <a:br>
              <a:rPr lang="en-US" sz="1200" dirty="0" smtClean="0">
                <a:latin typeface="Meiryo" panose="020B0604030504040204" pitchFamily="34" charset="-128"/>
                <a:ea typeface="Meiryo" panose="020B0604030504040204" pitchFamily="34" charset="-128"/>
                <a:cs typeface="Meiryo" panose="020B0604030504040204" pitchFamily="34" charset="-128"/>
              </a:rPr>
            </a:br>
            <a:r>
              <a:rPr lang="en-US" sz="2000" dirty="0" smtClean="0">
                <a:latin typeface="Meiryo" panose="020B0604030504040204" pitchFamily="34" charset="-128"/>
                <a:ea typeface="Meiryo" panose="020B0604030504040204" pitchFamily="34" charset="-128"/>
                <a:cs typeface="Meiryo" panose="020B0604030504040204" pitchFamily="34" charset="-128"/>
              </a:rPr>
              <a:t/>
            </a:r>
            <a:br>
              <a:rPr lang="en-US" sz="2000" dirty="0" smtClean="0">
                <a:latin typeface="Meiryo" panose="020B0604030504040204" pitchFamily="34" charset="-128"/>
                <a:ea typeface="Meiryo" panose="020B0604030504040204" pitchFamily="34" charset="-128"/>
                <a:cs typeface="Meiryo" panose="020B0604030504040204" pitchFamily="34" charset="-128"/>
              </a:rPr>
            </a:br>
            <a:endParaRPr lang="en-US" sz="3600" dirty="0">
              <a:latin typeface="Meiryo" panose="020B0604030504040204" pitchFamily="34" charset="-128"/>
              <a:ea typeface="Meiryo" panose="020B0604030504040204" pitchFamily="34" charset="-128"/>
              <a:cs typeface="Meiryo" panose="020B0604030504040204" pitchFamily="34" charset="-128"/>
            </a:endParaRPr>
          </a:p>
        </p:txBody>
      </p:sp>
      <p:sp>
        <p:nvSpPr>
          <p:cNvPr id="3" name="TextBox 2"/>
          <p:cNvSpPr txBox="1"/>
          <p:nvPr/>
        </p:nvSpPr>
        <p:spPr>
          <a:xfrm>
            <a:off x="545482" y="4517549"/>
            <a:ext cx="8084933" cy="830997"/>
          </a:xfrm>
          <a:prstGeom prst="rect">
            <a:avLst/>
          </a:prstGeom>
          <a:noFill/>
        </p:spPr>
        <p:txBody>
          <a:bodyPr wrap="square" rtlCol="0">
            <a:spAutoFit/>
          </a:bodyPr>
          <a:lstStyle/>
          <a:p>
            <a:r>
              <a:rPr lang="en-US" sz="2400" dirty="0" smtClean="0">
                <a:solidFill>
                  <a:schemeClr val="bg1"/>
                </a:solidFill>
              </a:rPr>
              <a:t>Mary Sotos, Deputy Commissioner</a:t>
            </a:r>
          </a:p>
          <a:p>
            <a:r>
              <a:rPr lang="en-US" sz="2400" dirty="0" smtClean="0">
                <a:solidFill>
                  <a:schemeClr val="bg1"/>
                </a:solidFill>
              </a:rPr>
              <a:t>Connecticut Department of Energy &amp; Environmental Protection</a:t>
            </a:r>
            <a:endParaRPr lang="en-US" sz="2400" dirty="0">
              <a:solidFill>
                <a:schemeClr val="bg1"/>
              </a:solidFill>
            </a:endParaRPr>
          </a:p>
        </p:txBody>
      </p:sp>
    </p:spTree>
    <p:extLst>
      <p:ext uri="{BB962C8B-B14F-4D97-AF65-F5344CB8AC3E}">
        <p14:creationId xmlns:p14="http://schemas.microsoft.com/office/powerpoint/2010/main" val="35222714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57250"/>
          </a:xfrm>
        </p:spPr>
        <p:txBody>
          <a:bodyPr/>
          <a:lstStyle/>
          <a:p>
            <a:r>
              <a:rPr lang="en-US" sz="3200" dirty="0" smtClean="0">
                <a:solidFill>
                  <a:schemeClr val="bg2"/>
                </a:solidFill>
              </a:rPr>
              <a:t>CES Informational Meetings</a:t>
            </a:r>
            <a:endParaRPr lang="en-US" sz="3200" dirty="0">
              <a:solidFill>
                <a:schemeClr val="bg2"/>
              </a:solidFill>
            </a:endParaRPr>
          </a:p>
        </p:txBody>
      </p:sp>
      <p:sp>
        <p:nvSpPr>
          <p:cNvPr id="3" name="Rectangle 2"/>
          <p:cNvSpPr/>
          <p:nvPr/>
        </p:nvSpPr>
        <p:spPr>
          <a:xfrm>
            <a:off x="920246" y="1114981"/>
            <a:ext cx="7063694" cy="4644861"/>
          </a:xfrm>
          <a:prstGeom prst="rect">
            <a:avLst/>
          </a:prstGeom>
        </p:spPr>
        <p:txBody>
          <a:bodyPr wrap="square">
            <a:spAutoFit/>
          </a:bodyPr>
          <a:lstStyle/>
          <a:p>
            <a:pPr algn="just">
              <a:lnSpc>
                <a:spcPct val="107000"/>
              </a:lnSpc>
              <a:spcAft>
                <a:spcPts val="800"/>
              </a:spcAft>
            </a:pP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Information Meetings Held:</a:t>
            </a:r>
          </a:p>
          <a:p>
            <a:pPr marL="342900" indent="-342900" algn="just">
              <a:lnSpc>
                <a:spcPct val="107000"/>
              </a:lnSpc>
              <a:buFont typeface="Symbol" panose="05050102010706020507" pitchFamily="18" charset="2"/>
              <a:buChar char=""/>
            </a:pP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Demand Resources, October 27, 2016</a:t>
            </a:r>
          </a:p>
          <a:p>
            <a:pPr marL="342900" indent="-342900" algn="just">
              <a:lnSpc>
                <a:spcPct val="107000"/>
              </a:lnSpc>
              <a:spcAft>
                <a:spcPts val="800"/>
              </a:spcAft>
              <a:buFont typeface="Symbol" panose="05050102010706020507" pitchFamily="18" charset="2"/>
              <a:buChar char=""/>
            </a:pP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Renewable Thermal Technologies, November 3, 2016</a:t>
            </a:r>
          </a:p>
          <a:p>
            <a:pPr marL="342900" indent="-342900" algn="just">
              <a:lnSpc>
                <a:spcPct val="107000"/>
              </a:lnSpc>
              <a:buFont typeface="Symbol" panose="05050102010706020507" pitchFamily="18" charset="2"/>
              <a:buChar char=""/>
            </a:pP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Grid </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Modernization, December 6</a:t>
            </a:r>
            <a:r>
              <a:rPr lang="en-US" sz="2200"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2016</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Siting of Renewable Energy, January </a:t>
            </a: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10, 2017</a:t>
            </a:r>
          </a:p>
          <a:p>
            <a:pPr marL="342900" indent="-342900" algn="just">
              <a:lnSpc>
                <a:spcPct val="107000"/>
              </a:lnSpc>
              <a:buFont typeface="Arial" panose="020B0604020202020204" pitchFamily="34" charset="0"/>
              <a:buChar char="•"/>
            </a:pP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Energy Efficiency in State Buildings, February 15, 2017</a:t>
            </a:r>
          </a:p>
          <a:p>
            <a:pPr marL="342900" indent="-342900" algn="just">
              <a:lnSpc>
                <a:spcPct val="107000"/>
              </a:lnSpc>
              <a:buFont typeface="Symbol" panose="05050102010706020507" pitchFamily="18" charset="2"/>
              <a:buChar char=""/>
            </a:pP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Shared </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Clean Energy, </a:t>
            </a: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February 14,2017</a:t>
            </a:r>
          </a:p>
          <a:p>
            <a:pPr algn="just">
              <a:lnSpc>
                <a:spcPct val="107000"/>
              </a:lnSpc>
            </a:pP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Additional sessions </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Electric </a:t>
            </a: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Vehicles, April 2017</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Procurement </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Process: Review of 13-303, and </a:t>
            </a: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15-107, April 2017</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97846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605" y="0"/>
            <a:ext cx="5753100" cy="546904"/>
          </a:xfrm>
        </p:spPr>
        <p:txBody>
          <a:bodyPr/>
          <a:lstStyle/>
          <a:p>
            <a:r>
              <a:rPr lang="en-US" sz="3200" dirty="0" smtClean="0">
                <a:solidFill>
                  <a:schemeClr val="bg2"/>
                </a:solidFill>
              </a:rPr>
              <a:t>CES Public Process</a:t>
            </a:r>
            <a:endParaRPr lang="en-US" sz="3200" dirty="0">
              <a:solidFill>
                <a:schemeClr val="bg2"/>
              </a:solidFill>
            </a:endParaRPr>
          </a:p>
        </p:txBody>
      </p:sp>
      <p:sp>
        <p:nvSpPr>
          <p:cNvPr id="3" name="Content Placeholder 2"/>
          <p:cNvSpPr>
            <a:spLocks noGrp="1"/>
          </p:cNvSpPr>
          <p:nvPr>
            <p:ph idx="1"/>
          </p:nvPr>
        </p:nvSpPr>
        <p:spPr>
          <a:xfrm>
            <a:off x="743578" y="1085222"/>
            <a:ext cx="6985417" cy="4011519"/>
          </a:xfrm>
        </p:spPr>
        <p:txBody>
          <a:bodyPr/>
          <a:lstStyle/>
          <a:p>
            <a:endParaRPr lang="en-US" sz="2100" dirty="0">
              <a:solidFill>
                <a:schemeClr val="bg1"/>
              </a:solidFill>
            </a:endParaRPr>
          </a:p>
          <a:p>
            <a:r>
              <a:rPr lang="en-US" sz="2400" dirty="0" smtClean="0">
                <a:solidFill>
                  <a:schemeClr val="bg1"/>
                </a:solidFill>
              </a:rPr>
              <a:t>March-April 2017-Release </a:t>
            </a:r>
            <a:r>
              <a:rPr lang="en-US" sz="2400" dirty="0">
                <a:solidFill>
                  <a:schemeClr val="bg1"/>
                </a:solidFill>
              </a:rPr>
              <a:t>draft </a:t>
            </a:r>
            <a:r>
              <a:rPr lang="en-US" sz="2400" dirty="0" smtClean="0">
                <a:solidFill>
                  <a:schemeClr val="bg1"/>
                </a:solidFill>
              </a:rPr>
              <a:t>CES</a:t>
            </a:r>
            <a:endParaRPr lang="en-US" sz="2400" dirty="0">
              <a:solidFill>
                <a:schemeClr val="bg1"/>
              </a:solidFill>
            </a:endParaRPr>
          </a:p>
          <a:p>
            <a:r>
              <a:rPr lang="en-US" sz="2400" dirty="0">
                <a:solidFill>
                  <a:schemeClr val="bg1"/>
                </a:solidFill>
              </a:rPr>
              <a:t>Technical meeting to answer stakeholder questions</a:t>
            </a:r>
          </a:p>
          <a:p>
            <a:r>
              <a:rPr lang="en-US" sz="2400" dirty="0">
                <a:solidFill>
                  <a:schemeClr val="bg1"/>
                </a:solidFill>
              </a:rPr>
              <a:t>Public </a:t>
            </a:r>
            <a:r>
              <a:rPr lang="en-US" sz="2400" dirty="0" smtClean="0">
                <a:solidFill>
                  <a:schemeClr val="bg1"/>
                </a:solidFill>
              </a:rPr>
              <a:t>hearings </a:t>
            </a:r>
            <a:r>
              <a:rPr lang="en-US" sz="2400" dirty="0">
                <a:solidFill>
                  <a:schemeClr val="bg1"/>
                </a:solidFill>
              </a:rPr>
              <a:t>to hear stakeholder comments</a:t>
            </a:r>
          </a:p>
          <a:p>
            <a:r>
              <a:rPr lang="en-US" sz="2400" dirty="0">
                <a:solidFill>
                  <a:schemeClr val="bg1"/>
                </a:solidFill>
              </a:rPr>
              <a:t>60 day written comment period</a:t>
            </a:r>
          </a:p>
          <a:p>
            <a:pPr lvl="1"/>
            <a:r>
              <a:rPr lang="en-US" sz="2400" dirty="0">
                <a:solidFill>
                  <a:schemeClr val="bg1"/>
                </a:solidFill>
              </a:rPr>
              <a:t>PURA required to comment on natural gas and electric rates</a:t>
            </a:r>
            <a:endParaRPr lang="en-US" sz="2400" dirty="0" smtClean="0">
              <a:solidFill>
                <a:schemeClr val="bg1"/>
              </a:solidFill>
            </a:endParaRPr>
          </a:p>
          <a:p>
            <a:r>
              <a:rPr lang="en-US" sz="2400" dirty="0" smtClean="0">
                <a:solidFill>
                  <a:schemeClr val="bg1"/>
                </a:solidFill>
              </a:rPr>
              <a:t>Submit </a:t>
            </a:r>
            <a:r>
              <a:rPr lang="en-US" sz="2400" dirty="0">
                <a:solidFill>
                  <a:schemeClr val="bg1"/>
                </a:solidFill>
              </a:rPr>
              <a:t>final CES to Energy &amp; Technology Committee</a:t>
            </a:r>
          </a:p>
        </p:txBody>
      </p:sp>
    </p:spTree>
    <p:extLst>
      <p:ext uri="{BB962C8B-B14F-4D97-AF65-F5344CB8AC3E}">
        <p14:creationId xmlns:p14="http://schemas.microsoft.com/office/powerpoint/2010/main" val="34118019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212" y="2882528"/>
            <a:ext cx="2194560" cy="90963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002A7E"/>
              </a:solidFill>
            </a:endParaRPr>
          </a:p>
        </p:txBody>
      </p:sp>
      <p:sp>
        <p:nvSpPr>
          <p:cNvPr id="5" name="Rounded Rectangle 4"/>
          <p:cNvSpPr/>
          <p:nvPr/>
        </p:nvSpPr>
        <p:spPr>
          <a:xfrm>
            <a:off x="2326027" y="2882799"/>
            <a:ext cx="2194560" cy="9052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2A7E"/>
              </a:solidFill>
            </a:endParaRPr>
          </a:p>
        </p:txBody>
      </p:sp>
      <p:sp>
        <p:nvSpPr>
          <p:cNvPr id="6" name="Rounded Rectangle 5"/>
          <p:cNvSpPr/>
          <p:nvPr/>
        </p:nvSpPr>
        <p:spPr>
          <a:xfrm>
            <a:off x="4609307" y="2876092"/>
            <a:ext cx="2194560" cy="90963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002A7E"/>
              </a:solidFill>
            </a:endParaRPr>
          </a:p>
        </p:txBody>
      </p:sp>
      <p:sp>
        <p:nvSpPr>
          <p:cNvPr id="7" name="Rounded Rectangle 6"/>
          <p:cNvSpPr/>
          <p:nvPr/>
        </p:nvSpPr>
        <p:spPr>
          <a:xfrm>
            <a:off x="6901560" y="2875975"/>
            <a:ext cx="2194560" cy="90963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2A7E"/>
              </a:solidFill>
            </a:endParaRPr>
          </a:p>
        </p:txBody>
      </p:sp>
      <p:sp>
        <p:nvSpPr>
          <p:cNvPr id="8" name="TextBox 7"/>
          <p:cNvSpPr txBox="1"/>
          <p:nvPr/>
        </p:nvSpPr>
        <p:spPr>
          <a:xfrm>
            <a:off x="217953" y="3091553"/>
            <a:ext cx="1869077" cy="369332"/>
          </a:xfrm>
          <a:prstGeom prst="rect">
            <a:avLst/>
          </a:prstGeom>
          <a:noFill/>
        </p:spPr>
        <p:txBody>
          <a:bodyPr wrap="square" rtlCol="0">
            <a:spAutoFit/>
          </a:bodyPr>
          <a:lstStyle/>
          <a:p>
            <a:pPr algn="ctr"/>
            <a:r>
              <a:rPr lang="en-US" b="1" dirty="0">
                <a:solidFill>
                  <a:srgbClr val="3D6B9D"/>
                </a:solidFill>
              </a:rPr>
              <a:t>Energy Branch</a:t>
            </a:r>
          </a:p>
        </p:txBody>
      </p:sp>
      <p:sp>
        <p:nvSpPr>
          <p:cNvPr id="9" name="TextBox 8"/>
          <p:cNvSpPr txBox="1"/>
          <p:nvPr/>
        </p:nvSpPr>
        <p:spPr>
          <a:xfrm>
            <a:off x="2495001" y="2953054"/>
            <a:ext cx="1869077" cy="646331"/>
          </a:xfrm>
          <a:prstGeom prst="rect">
            <a:avLst/>
          </a:prstGeom>
          <a:noFill/>
        </p:spPr>
        <p:txBody>
          <a:bodyPr wrap="square" rtlCol="0">
            <a:spAutoFit/>
          </a:bodyPr>
          <a:lstStyle/>
          <a:p>
            <a:pPr algn="ctr"/>
            <a:r>
              <a:rPr lang="en-US" b="1" dirty="0">
                <a:solidFill>
                  <a:srgbClr val="FFFFFF"/>
                </a:solidFill>
              </a:rPr>
              <a:t>Environmental Quality Branch</a:t>
            </a:r>
          </a:p>
        </p:txBody>
      </p:sp>
      <p:sp>
        <p:nvSpPr>
          <p:cNvPr id="10" name="TextBox 9"/>
          <p:cNvSpPr txBox="1"/>
          <p:nvPr/>
        </p:nvSpPr>
        <p:spPr>
          <a:xfrm>
            <a:off x="4581823" y="2953054"/>
            <a:ext cx="2284367" cy="646331"/>
          </a:xfrm>
          <a:prstGeom prst="rect">
            <a:avLst/>
          </a:prstGeom>
          <a:noFill/>
        </p:spPr>
        <p:txBody>
          <a:bodyPr wrap="square" rtlCol="0">
            <a:spAutoFit/>
          </a:bodyPr>
          <a:lstStyle/>
          <a:p>
            <a:pPr algn="ctr"/>
            <a:r>
              <a:rPr lang="en-US" b="1" dirty="0">
                <a:solidFill>
                  <a:srgbClr val="FFFFFF"/>
                </a:solidFill>
              </a:rPr>
              <a:t>Environmental Conservation Branch</a:t>
            </a:r>
          </a:p>
        </p:txBody>
      </p:sp>
      <p:sp>
        <p:nvSpPr>
          <p:cNvPr id="11" name="TextBox 10"/>
          <p:cNvSpPr txBox="1"/>
          <p:nvPr/>
        </p:nvSpPr>
        <p:spPr>
          <a:xfrm>
            <a:off x="7064304" y="3060258"/>
            <a:ext cx="1869077" cy="646331"/>
          </a:xfrm>
          <a:prstGeom prst="rect">
            <a:avLst/>
          </a:prstGeom>
          <a:noFill/>
        </p:spPr>
        <p:txBody>
          <a:bodyPr wrap="square" rtlCol="0">
            <a:spAutoFit/>
          </a:bodyPr>
          <a:lstStyle/>
          <a:p>
            <a:pPr algn="ctr"/>
            <a:r>
              <a:rPr lang="en-US" b="1" dirty="0">
                <a:solidFill>
                  <a:srgbClr val="3D6B9D"/>
                </a:solidFill>
              </a:rPr>
              <a:t>Office of the Commissioner</a:t>
            </a:r>
          </a:p>
        </p:txBody>
      </p:sp>
      <p:sp>
        <p:nvSpPr>
          <p:cNvPr id="12" name="TextBox 11"/>
          <p:cNvSpPr txBox="1"/>
          <p:nvPr/>
        </p:nvSpPr>
        <p:spPr>
          <a:xfrm>
            <a:off x="421269" y="986919"/>
            <a:ext cx="8571461" cy="1631216"/>
          </a:xfrm>
          <a:prstGeom prst="rect">
            <a:avLst/>
          </a:prstGeom>
          <a:noFill/>
        </p:spPr>
        <p:txBody>
          <a:bodyPr wrap="square" rtlCol="0">
            <a:spAutoFit/>
          </a:bodyPr>
          <a:lstStyle/>
          <a:p>
            <a:r>
              <a:rPr lang="en-US" sz="2500" dirty="0">
                <a:solidFill>
                  <a:srgbClr val="FFFFFF"/>
                </a:solidFill>
              </a:rPr>
              <a:t>DEEP was established on July 1, 2011 with the consolidation of the Department of Environmental Protection, the Department of Public Utility Control, and energy policy staff from other areas of state government.</a:t>
            </a:r>
            <a:r>
              <a:rPr lang="en-US" dirty="0">
                <a:solidFill>
                  <a:srgbClr val="FFFFFF"/>
                </a:solidFill>
              </a:rPr>
              <a:t> </a:t>
            </a:r>
          </a:p>
        </p:txBody>
      </p:sp>
      <p:sp>
        <p:nvSpPr>
          <p:cNvPr id="13" name="TextBox 12"/>
          <p:cNvSpPr txBox="1"/>
          <p:nvPr/>
        </p:nvSpPr>
        <p:spPr>
          <a:xfrm>
            <a:off x="55214" y="3937379"/>
            <a:ext cx="2359535" cy="907941"/>
          </a:xfrm>
          <a:prstGeom prst="rect">
            <a:avLst/>
          </a:prstGeom>
          <a:noFill/>
        </p:spPr>
        <p:txBody>
          <a:bodyPr wrap="square" rtlCol="0">
            <a:spAutoFit/>
          </a:bodyPr>
          <a:lstStyle/>
          <a:p>
            <a:pPr marL="285744" indent="-285744">
              <a:spcAft>
                <a:spcPts val="600"/>
              </a:spcAft>
              <a:buFont typeface="Arial" panose="020B0604020202020204" pitchFamily="34" charset="0"/>
              <a:buChar char="•"/>
            </a:pPr>
            <a:r>
              <a:rPr lang="en-US" sz="1600" dirty="0">
                <a:solidFill>
                  <a:srgbClr val="FFFFFF"/>
                </a:solidFill>
              </a:rPr>
              <a:t>PURA</a:t>
            </a:r>
          </a:p>
          <a:p>
            <a:pPr marL="285744" indent="-285744">
              <a:spcAft>
                <a:spcPts val="600"/>
              </a:spcAft>
              <a:buFont typeface="Arial" panose="020B0604020202020204" pitchFamily="34" charset="0"/>
              <a:buChar char="•"/>
            </a:pPr>
            <a:r>
              <a:rPr lang="en-US" sz="1600" dirty="0">
                <a:solidFill>
                  <a:srgbClr val="FFFFFF"/>
                </a:solidFill>
              </a:rPr>
              <a:t>Energy &amp; Technology Policy</a:t>
            </a:r>
          </a:p>
        </p:txBody>
      </p:sp>
      <p:sp>
        <p:nvSpPr>
          <p:cNvPr id="14" name="TextBox 13"/>
          <p:cNvSpPr txBox="1"/>
          <p:nvPr/>
        </p:nvSpPr>
        <p:spPr>
          <a:xfrm>
            <a:off x="2414747" y="3937379"/>
            <a:ext cx="2194560" cy="1969770"/>
          </a:xfrm>
          <a:prstGeom prst="rect">
            <a:avLst/>
          </a:prstGeom>
          <a:noFill/>
        </p:spPr>
        <p:txBody>
          <a:bodyPr wrap="square" rtlCol="0">
            <a:spAutoFit/>
          </a:bodyPr>
          <a:lstStyle/>
          <a:p>
            <a:pPr marL="285744" indent="-285744">
              <a:spcAft>
                <a:spcPts val="600"/>
              </a:spcAft>
              <a:buFont typeface="Arial" panose="020B0604020202020204" pitchFamily="34" charset="0"/>
              <a:buChar char="•"/>
            </a:pPr>
            <a:r>
              <a:rPr lang="en-US" sz="1600" dirty="0">
                <a:solidFill>
                  <a:srgbClr val="FFFFFF"/>
                </a:solidFill>
              </a:rPr>
              <a:t>Air Management</a:t>
            </a:r>
          </a:p>
          <a:p>
            <a:pPr marL="285744" indent="-285744">
              <a:spcAft>
                <a:spcPts val="600"/>
              </a:spcAft>
              <a:buFont typeface="Arial" panose="020B0604020202020204" pitchFamily="34" charset="0"/>
              <a:buChar char="•"/>
            </a:pPr>
            <a:r>
              <a:rPr lang="en-US" sz="1600" dirty="0">
                <a:solidFill>
                  <a:srgbClr val="FFFFFF"/>
                </a:solidFill>
              </a:rPr>
              <a:t>Materials Management and Compliance Assurance</a:t>
            </a:r>
          </a:p>
          <a:p>
            <a:pPr marL="285744" indent="-285744">
              <a:spcAft>
                <a:spcPts val="600"/>
              </a:spcAft>
              <a:buFont typeface="Arial" panose="020B0604020202020204" pitchFamily="34" charset="0"/>
              <a:buChar char="•"/>
            </a:pPr>
            <a:r>
              <a:rPr lang="en-US" sz="1600" dirty="0">
                <a:solidFill>
                  <a:srgbClr val="FFFFFF"/>
                </a:solidFill>
              </a:rPr>
              <a:t>Water Protection and Land Use</a:t>
            </a:r>
          </a:p>
        </p:txBody>
      </p:sp>
      <p:sp>
        <p:nvSpPr>
          <p:cNvPr id="15" name="TextBox 14"/>
          <p:cNvSpPr txBox="1"/>
          <p:nvPr/>
        </p:nvSpPr>
        <p:spPr>
          <a:xfrm>
            <a:off x="4707000" y="3930192"/>
            <a:ext cx="2194560" cy="661720"/>
          </a:xfrm>
          <a:prstGeom prst="rect">
            <a:avLst/>
          </a:prstGeom>
          <a:noFill/>
        </p:spPr>
        <p:txBody>
          <a:bodyPr wrap="square" rtlCol="0">
            <a:spAutoFit/>
          </a:bodyPr>
          <a:lstStyle/>
          <a:p>
            <a:pPr marL="285744" indent="-285744">
              <a:spcAft>
                <a:spcPts val="600"/>
              </a:spcAft>
              <a:buFont typeface="Arial" panose="020B0604020202020204" pitchFamily="34" charset="0"/>
              <a:buChar char="•"/>
            </a:pPr>
            <a:r>
              <a:rPr lang="en-US" sz="1600" dirty="0">
                <a:solidFill>
                  <a:srgbClr val="FFFFFF"/>
                </a:solidFill>
              </a:rPr>
              <a:t>Natural Resources</a:t>
            </a:r>
          </a:p>
          <a:p>
            <a:pPr marL="285744" indent="-285744">
              <a:spcAft>
                <a:spcPts val="600"/>
              </a:spcAft>
              <a:buFont typeface="Arial" panose="020B0604020202020204" pitchFamily="34" charset="0"/>
              <a:buChar char="•"/>
            </a:pPr>
            <a:r>
              <a:rPr lang="en-US" sz="1600" dirty="0">
                <a:solidFill>
                  <a:srgbClr val="FFFFFF"/>
                </a:solidFill>
              </a:rPr>
              <a:t>Outdoor Recreation</a:t>
            </a:r>
          </a:p>
        </p:txBody>
      </p:sp>
      <p:sp>
        <p:nvSpPr>
          <p:cNvPr id="16" name="TextBox 15"/>
          <p:cNvSpPr txBox="1"/>
          <p:nvPr/>
        </p:nvSpPr>
        <p:spPr>
          <a:xfrm>
            <a:off x="6999255" y="3937379"/>
            <a:ext cx="2194560" cy="984885"/>
          </a:xfrm>
          <a:prstGeom prst="rect">
            <a:avLst/>
          </a:prstGeom>
          <a:noFill/>
        </p:spPr>
        <p:txBody>
          <a:bodyPr wrap="square" rtlCol="0">
            <a:spAutoFit/>
          </a:bodyPr>
          <a:lstStyle/>
          <a:p>
            <a:pPr marL="285744" indent="-285744">
              <a:spcAft>
                <a:spcPts val="600"/>
              </a:spcAft>
              <a:buFont typeface="Arial" panose="020B0604020202020204" pitchFamily="34" charset="0"/>
              <a:buChar char="•"/>
            </a:pPr>
            <a:r>
              <a:rPr lang="en-US" sz="1600" dirty="0">
                <a:solidFill>
                  <a:srgbClr val="FFFFFF"/>
                </a:solidFill>
              </a:rPr>
              <a:t>Adjudications</a:t>
            </a:r>
          </a:p>
          <a:p>
            <a:pPr marL="285744" indent="-285744">
              <a:spcAft>
                <a:spcPts val="600"/>
              </a:spcAft>
              <a:buFont typeface="Arial" panose="020B0604020202020204" pitchFamily="34" charset="0"/>
              <a:buChar char="•"/>
            </a:pPr>
            <a:r>
              <a:rPr lang="en-US" sz="1600" dirty="0">
                <a:solidFill>
                  <a:srgbClr val="FFFFFF"/>
                </a:solidFill>
              </a:rPr>
              <a:t>Legal Counsel</a:t>
            </a:r>
          </a:p>
          <a:p>
            <a:pPr marL="285744" indent="-285744">
              <a:spcAft>
                <a:spcPts val="600"/>
              </a:spcAft>
              <a:buFont typeface="Arial" panose="020B0604020202020204" pitchFamily="34" charset="0"/>
              <a:buChar char="•"/>
            </a:pPr>
            <a:r>
              <a:rPr lang="en-US" sz="1600" dirty="0">
                <a:solidFill>
                  <a:srgbClr val="FFFFFF"/>
                </a:solidFill>
              </a:rPr>
              <a:t>Central Services</a:t>
            </a:r>
          </a:p>
        </p:txBody>
      </p:sp>
      <p:sp>
        <p:nvSpPr>
          <p:cNvPr id="17" name="TextBox 16"/>
          <p:cNvSpPr txBox="1"/>
          <p:nvPr/>
        </p:nvSpPr>
        <p:spPr>
          <a:xfrm>
            <a:off x="9823" y="132081"/>
            <a:ext cx="9144000" cy="553998"/>
          </a:xfrm>
          <a:prstGeom prst="rect">
            <a:avLst/>
          </a:prstGeom>
          <a:noFill/>
        </p:spPr>
        <p:txBody>
          <a:bodyPr wrap="square" rtlCol="0">
            <a:spAutoFit/>
          </a:bodyPr>
          <a:lstStyle/>
          <a:p>
            <a:pPr algn="ctr"/>
            <a:r>
              <a:rPr lang="en-US" sz="3000" dirty="0" smtClean="0">
                <a:solidFill>
                  <a:schemeClr val="bg2"/>
                </a:solidFill>
              </a:rPr>
              <a:t>CT Department of Energy and Environmental Protection</a:t>
            </a:r>
            <a:endParaRPr lang="en-US" sz="3000" dirty="0">
              <a:solidFill>
                <a:schemeClr val="bg2"/>
              </a:solidFill>
            </a:endParaRPr>
          </a:p>
        </p:txBody>
      </p:sp>
    </p:spTree>
    <p:extLst>
      <p:ext uri="{BB962C8B-B14F-4D97-AF65-F5344CB8AC3E}">
        <p14:creationId xmlns:p14="http://schemas.microsoft.com/office/powerpoint/2010/main" val="11610485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8390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234236" y="2389840"/>
            <a:ext cx="1371832" cy="131128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5226214" y="3694554"/>
            <a:ext cx="1379854" cy="338554"/>
          </a:xfrm>
          <a:prstGeom prst="rect">
            <a:avLst/>
          </a:prstGeom>
          <a:solidFill>
            <a:schemeClr val="bg2"/>
          </a:solidFill>
        </p:spPr>
        <p:txBody>
          <a:bodyPr wrap="square" rtlCol="0">
            <a:spAutoFit/>
          </a:bodyPr>
          <a:lstStyle/>
          <a:p>
            <a:pPr algn="ctr"/>
            <a:r>
              <a:rPr lang="en-US" sz="1600" dirty="0" smtClean="0">
                <a:solidFill>
                  <a:schemeClr val="bg1"/>
                </a:solidFill>
                <a:latin typeface="+mj-lt"/>
              </a:rPr>
              <a:t>2010</a:t>
            </a:r>
            <a:endParaRPr lang="en-US" sz="1600" dirty="0">
              <a:solidFill>
                <a:schemeClr val="bg1"/>
              </a:solidFill>
              <a:latin typeface="+mj-lt"/>
            </a:endParaRPr>
          </a:p>
        </p:txBody>
      </p:sp>
      <p:sp>
        <p:nvSpPr>
          <p:cNvPr id="44" name="Rectangle 43"/>
          <p:cNvSpPr/>
          <p:nvPr/>
        </p:nvSpPr>
        <p:spPr>
          <a:xfrm>
            <a:off x="3758452" y="2389840"/>
            <a:ext cx="1477514" cy="131414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247876" y="2388018"/>
            <a:ext cx="1265808" cy="131414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0" y="2386986"/>
            <a:ext cx="1269305" cy="13141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3" y="2409776"/>
            <a:ext cx="1181522" cy="1227083"/>
          </a:xfrm>
          <a:prstGeom prst="rect">
            <a:avLst/>
          </a:prstGeom>
          <a:noFill/>
          <a:ln w="38100">
            <a:noFill/>
            <a:miter lim="800000"/>
            <a:headEnd/>
            <a:tailEnd/>
          </a:ln>
          <a:effectLst/>
        </p:spPr>
      </p:pic>
      <p:cxnSp>
        <p:nvCxnSpPr>
          <p:cNvPr id="9" name="Straight Connector 8"/>
          <p:cNvCxnSpPr/>
          <p:nvPr/>
        </p:nvCxnSpPr>
        <p:spPr>
          <a:xfrm>
            <a:off x="136620" y="988095"/>
            <a:ext cx="8214" cy="1400504"/>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6107" y="919717"/>
            <a:ext cx="1790615" cy="646331"/>
          </a:xfrm>
          <a:prstGeom prst="rect">
            <a:avLst/>
          </a:prstGeom>
          <a:noFill/>
        </p:spPr>
        <p:txBody>
          <a:bodyPr wrap="square" rtlCol="0">
            <a:spAutoFit/>
          </a:bodyPr>
          <a:lstStyle/>
          <a:p>
            <a:r>
              <a:rPr lang="en-US" sz="1200" dirty="0">
                <a:latin typeface="Calibri" pitchFamily="34" charset="0"/>
                <a:cs typeface="Calibri" pitchFamily="34" charset="0"/>
              </a:rPr>
              <a:t>CT </a:t>
            </a:r>
            <a:r>
              <a:rPr lang="en-US" sz="1200" dirty="0" smtClean="0">
                <a:latin typeface="Calibri" pitchFamily="34" charset="0"/>
                <a:cs typeface="Calibri" pitchFamily="34" charset="0"/>
              </a:rPr>
              <a:t>signs </a:t>
            </a:r>
            <a:r>
              <a:rPr lang="en-US" sz="1200" i="1" dirty="0" smtClean="0">
                <a:latin typeface="Calibri" pitchFamily="34" charset="0"/>
                <a:cs typeface="Calibri" pitchFamily="34" charset="0"/>
              </a:rPr>
              <a:t>NEG/ECP 2001 </a:t>
            </a:r>
            <a:r>
              <a:rPr lang="en-US" sz="1200" i="1" dirty="0">
                <a:latin typeface="Calibri" pitchFamily="34" charset="0"/>
                <a:cs typeface="Calibri" pitchFamily="34" charset="0"/>
              </a:rPr>
              <a:t>Climate Change Action Plan </a:t>
            </a:r>
            <a:endParaRPr lang="en-US" sz="1200" dirty="0">
              <a:latin typeface="Calibri" pitchFamily="34" charset="0"/>
              <a:cs typeface="Calibri" pitchFamily="34" charset="0"/>
            </a:endParaRPr>
          </a:p>
        </p:txBody>
      </p:sp>
      <p:sp>
        <p:nvSpPr>
          <p:cNvPr id="15" name="TextBox 14"/>
          <p:cNvSpPr txBox="1"/>
          <p:nvPr/>
        </p:nvSpPr>
        <p:spPr>
          <a:xfrm>
            <a:off x="486" y="3688979"/>
            <a:ext cx="1264068" cy="338554"/>
          </a:xfrm>
          <a:prstGeom prst="rect">
            <a:avLst/>
          </a:prstGeom>
          <a:solidFill>
            <a:schemeClr val="bg2"/>
          </a:solidFill>
        </p:spPr>
        <p:txBody>
          <a:bodyPr wrap="square" rtlCol="0">
            <a:spAutoFit/>
          </a:bodyPr>
          <a:lstStyle/>
          <a:p>
            <a:pPr algn="ctr"/>
            <a:r>
              <a:rPr lang="en-US" sz="1600" dirty="0" smtClean="0">
                <a:solidFill>
                  <a:schemeClr val="bg1"/>
                </a:solidFill>
                <a:latin typeface="+mj-lt"/>
              </a:rPr>
              <a:t>2001</a:t>
            </a:r>
            <a:endParaRPr lang="en-US" sz="1600" dirty="0">
              <a:solidFill>
                <a:schemeClr val="bg1"/>
              </a:solidFill>
              <a:latin typeface="+mj-lt"/>
            </a:endParaRPr>
          </a:p>
        </p:txBody>
      </p:sp>
      <p:sp>
        <p:nvSpPr>
          <p:cNvPr id="21" name="TextBox 20"/>
          <p:cNvSpPr txBox="1"/>
          <p:nvPr/>
        </p:nvSpPr>
        <p:spPr>
          <a:xfrm>
            <a:off x="1265470" y="3695729"/>
            <a:ext cx="1221567" cy="338554"/>
          </a:xfrm>
          <a:prstGeom prst="rect">
            <a:avLst/>
          </a:prstGeom>
          <a:solidFill>
            <a:schemeClr val="bg2">
              <a:lumMod val="75000"/>
            </a:schemeClr>
          </a:solidFill>
        </p:spPr>
        <p:txBody>
          <a:bodyPr wrap="square" rtlCol="0">
            <a:spAutoFit/>
          </a:bodyPr>
          <a:lstStyle/>
          <a:p>
            <a:pPr algn="ctr"/>
            <a:r>
              <a:rPr lang="en-US" sz="1600" dirty="0" smtClean="0">
                <a:solidFill>
                  <a:schemeClr val="bg1"/>
                </a:solidFill>
                <a:latin typeface="+mj-lt"/>
              </a:rPr>
              <a:t>2004</a:t>
            </a:r>
            <a:endParaRPr lang="en-US" sz="1600" dirty="0">
              <a:solidFill>
                <a:schemeClr val="bg1"/>
              </a:solidFill>
              <a:latin typeface="+mj-lt"/>
            </a:endParaRPr>
          </a:p>
        </p:txBody>
      </p:sp>
      <p:sp>
        <p:nvSpPr>
          <p:cNvPr id="29" name="TextBox 28"/>
          <p:cNvSpPr txBox="1"/>
          <p:nvPr/>
        </p:nvSpPr>
        <p:spPr>
          <a:xfrm>
            <a:off x="1783041" y="4192447"/>
            <a:ext cx="2088470" cy="830997"/>
          </a:xfrm>
          <a:prstGeom prst="rect">
            <a:avLst/>
          </a:prstGeom>
          <a:noFill/>
        </p:spPr>
        <p:txBody>
          <a:bodyPr wrap="square" rtlCol="0">
            <a:spAutoFit/>
          </a:bodyPr>
          <a:lstStyle/>
          <a:p>
            <a:r>
              <a:rPr lang="en-US" sz="1200" dirty="0">
                <a:latin typeface="Calibri" pitchFamily="34" charset="0"/>
                <a:cs typeface="Calibri" pitchFamily="34" charset="0"/>
              </a:rPr>
              <a:t>An Act Concerning Climate Change (Public Act </a:t>
            </a:r>
            <a:r>
              <a:rPr lang="en-US" sz="1200" dirty="0" smtClean="0">
                <a:latin typeface="Calibri" pitchFamily="34" charset="0"/>
                <a:cs typeface="Calibri" pitchFamily="34" charset="0"/>
              </a:rPr>
              <a:t>04-252) sets GHG goals </a:t>
            </a:r>
            <a:r>
              <a:rPr lang="en-US" sz="1200" dirty="0">
                <a:latin typeface="Calibri" pitchFamily="34" charset="0"/>
                <a:cs typeface="Calibri" pitchFamily="34" charset="0"/>
              </a:rPr>
              <a:t>that </a:t>
            </a:r>
            <a:r>
              <a:rPr lang="en-US" sz="1200" dirty="0" smtClean="0">
                <a:latin typeface="Calibri" pitchFamily="34" charset="0"/>
                <a:cs typeface="Calibri" pitchFamily="34" charset="0"/>
              </a:rPr>
              <a:t>align </a:t>
            </a:r>
            <a:r>
              <a:rPr lang="en-US" sz="1200" dirty="0">
                <a:latin typeface="Calibri" pitchFamily="34" charset="0"/>
                <a:cs typeface="Calibri" pitchFamily="34" charset="0"/>
              </a:rPr>
              <a:t>with </a:t>
            </a:r>
            <a:r>
              <a:rPr lang="en-US" sz="1200" dirty="0" smtClean="0">
                <a:latin typeface="Calibri" pitchFamily="34" charset="0"/>
                <a:cs typeface="Calibri" pitchFamily="34" charset="0"/>
              </a:rPr>
              <a:t>NEG/ECP regional </a:t>
            </a:r>
            <a:r>
              <a:rPr lang="en-US" sz="1200" dirty="0">
                <a:latin typeface="Calibri" pitchFamily="34" charset="0"/>
                <a:cs typeface="Calibri" pitchFamily="34" charset="0"/>
              </a:rPr>
              <a:t>g</a:t>
            </a:r>
            <a:r>
              <a:rPr lang="en-US" sz="1200" dirty="0" smtClean="0">
                <a:latin typeface="Calibri" pitchFamily="34" charset="0"/>
                <a:cs typeface="Calibri" pitchFamily="34" charset="0"/>
              </a:rPr>
              <a:t>oals</a:t>
            </a:r>
            <a:endParaRPr lang="en-US" sz="1200" dirty="0">
              <a:latin typeface="Calibri" pitchFamily="34" charset="0"/>
              <a:cs typeface="Calibri" pitchFamily="34" charset="0"/>
            </a:endParaRPr>
          </a:p>
        </p:txBody>
      </p:sp>
      <p:sp>
        <p:nvSpPr>
          <p:cNvPr id="31" name="Rectangle 30"/>
          <p:cNvSpPr/>
          <p:nvPr/>
        </p:nvSpPr>
        <p:spPr>
          <a:xfrm>
            <a:off x="2473831" y="2388713"/>
            <a:ext cx="1285658" cy="13141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2473831" y="3689636"/>
            <a:ext cx="1287556" cy="338554"/>
          </a:xfrm>
          <a:prstGeom prst="rect">
            <a:avLst/>
          </a:prstGeom>
          <a:solidFill>
            <a:schemeClr val="bg2"/>
          </a:solidFill>
        </p:spPr>
        <p:txBody>
          <a:bodyPr wrap="square" rtlCol="0">
            <a:spAutoFit/>
          </a:bodyPr>
          <a:lstStyle/>
          <a:p>
            <a:pPr algn="ctr"/>
            <a:r>
              <a:rPr lang="en-US" sz="1600" dirty="0" smtClean="0">
                <a:solidFill>
                  <a:schemeClr val="bg1"/>
                </a:solidFill>
                <a:latin typeface="+mj-lt"/>
              </a:rPr>
              <a:t>2005</a:t>
            </a:r>
            <a:endParaRPr lang="en-US" sz="1600" dirty="0">
              <a:solidFill>
                <a:schemeClr val="bg1"/>
              </a:solidFill>
              <a:latin typeface="+mj-lt"/>
            </a:endParaRPr>
          </a:p>
        </p:txBody>
      </p:sp>
      <p:pic>
        <p:nvPicPr>
          <p:cNvPr id="2057"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842"/>
          <a:stretch/>
        </p:blipFill>
        <p:spPr bwMode="auto">
          <a:xfrm>
            <a:off x="2478701" y="2405554"/>
            <a:ext cx="1261622" cy="126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5727"/>
          <a:stretch/>
        </p:blipFill>
        <p:spPr bwMode="auto">
          <a:xfrm>
            <a:off x="1293950" y="2405881"/>
            <a:ext cx="1162590" cy="123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Straight Connector 37"/>
          <p:cNvCxnSpPr/>
          <p:nvPr/>
        </p:nvCxnSpPr>
        <p:spPr>
          <a:xfrm>
            <a:off x="3095170" y="983379"/>
            <a:ext cx="8214" cy="1400504"/>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099591" y="920319"/>
            <a:ext cx="2202276" cy="461665"/>
          </a:xfrm>
          <a:prstGeom prst="rect">
            <a:avLst/>
          </a:prstGeom>
          <a:noFill/>
        </p:spPr>
        <p:txBody>
          <a:bodyPr wrap="square" rtlCol="0">
            <a:spAutoFit/>
          </a:bodyPr>
          <a:lstStyle/>
          <a:p>
            <a:r>
              <a:rPr lang="en-US" sz="1200" dirty="0" smtClean="0">
                <a:latin typeface="Calibri" pitchFamily="34" charset="0"/>
                <a:cs typeface="Calibri" pitchFamily="34" charset="0"/>
              </a:rPr>
              <a:t>GSC finalizes </a:t>
            </a:r>
            <a:r>
              <a:rPr lang="en-US" sz="1200" i="1" dirty="0" smtClean="0">
                <a:latin typeface="Calibri" pitchFamily="34" charset="0"/>
                <a:cs typeface="Calibri" pitchFamily="34" charset="0"/>
              </a:rPr>
              <a:t>CT </a:t>
            </a:r>
            <a:r>
              <a:rPr lang="en-US" sz="1200" i="1" dirty="0">
                <a:latin typeface="Calibri" pitchFamily="34" charset="0"/>
                <a:cs typeface="Calibri" pitchFamily="34" charset="0"/>
              </a:rPr>
              <a:t>Climate Change Action </a:t>
            </a:r>
            <a:r>
              <a:rPr lang="en-US" sz="1200" i="1" dirty="0" smtClean="0">
                <a:latin typeface="Calibri" pitchFamily="34" charset="0"/>
                <a:cs typeface="Calibri" pitchFamily="34" charset="0"/>
              </a:rPr>
              <a:t>Plan</a:t>
            </a:r>
            <a:endParaRPr lang="en-US" sz="1200" dirty="0">
              <a:latin typeface="Calibri" pitchFamily="34" charset="0"/>
              <a:cs typeface="Calibri" pitchFamily="34" charset="0"/>
            </a:endParaRPr>
          </a:p>
        </p:txBody>
      </p:sp>
      <p:cxnSp>
        <p:nvCxnSpPr>
          <p:cNvPr id="46" name="Straight Connector 45"/>
          <p:cNvCxnSpPr/>
          <p:nvPr/>
        </p:nvCxnSpPr>
        <p:spPr>
          <a:xfrm flipH="1">
            <a:off x="4542331" y="4041294"/>
            <a:ext cx="30090" cy="2135671"/>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97670" y="4127390"/>
            <a:ext cx="2398553" cy="830997"/>
          </a:xfrm>
          <a:prstGeom prst="rect">
            <a:avLst/>
          </a:prstGeom>
          <a:noFill/>
        </p:spPr>
        <p:txBody>
          <a:bodyPr wrap="square" rtlCol="0">
            <a:spAutoFit/>
          </a:bodyPr>
          <a:lstStyle/>
          <a:p>
            <a:r>
              <a:rPr lang="en-US" sz="1200" dirty="0">
                <a:latin typeface="Calibri" pitchFamily="34" charset="0"/>
                <a:cs typeface="Calibri" pitchFamily="34" charset="0"/>
              </a:rPr>
              <a:t>CT Global Warming Solutions Act (Public Act 08-98) </a:t>
            </a:r>
            <a:r>
              <a:rPr lang="en-US" sz="1200" dirty="0" smtClean="0">
                <a:latin typeface="Calibri" pitchFamily="34" charset="0"/>
                <a:cs typeface="Calibri" pitchFamily="34" charset="0"/>
              </a:rPr>
              <a:t>reaffirms commitment </a:t>
            </a:r>
            <a:r>
              <a:rPr lang="en-US" sz="1200" dirty="0">
                <a:latin typeface="Calibri" pitchFamily="34" charset="0"/>
                <a:cs typeface="Calibri" pitchFamily="34" charset="0"/>
              </a:rPr>
              <a:t>to GHG </a:t>
            </a:r>
            <a:r>
              <a:rPr lang="en-US" sz="1200" dirty="0" smtClean="0">
                <a:latin typeface="Calibri" pitchFamily="34" charset="0"/>
                <a:cs typeface="Calibri" pitchFamily="34" charset="0"/>
              </a:rPr>
              <a:t>targets </a:t>
            </a:r>
            <a:r>
              <a:rPr lang="en-US" sz="1200" dirty="0">
                <a:latin typeface="Calibri" pitchFamily="34" charset="0"/>
                <a:cs typeface="Calibri" pitchFamily="34" charset="0"/>
              </a:rPr>
              <a:t>for 2020 and 2050</a:t>
            </a:r>
            <a:endParaRPr lang="en-US" sz="1200" i="1" dirty="0">
              <a:latin typeface="Calibri" pitchFamily="34" charset="0"/>
              <a:cs typeface="Calibri" pitchFamily="34" charset="0"/>
            </a:endParaRPr>
          </a:p>
        </p:txBody>
      </p:sp>
      <p:sp>
        <p:nvSpPr>
          <p:cNvPr id="48" name="TextBox 47"/>
          <p:cNvSpPr txBox="1"/>
          <p:nvPr/>
        </p:nvSpPr>
        <p:spPr>
          <a:xfrm>
            <a:off x="2963329" y="5761331"/>
            <a:ext cx="1627545" cy="461665"/>
          </a:xfrm>
          <a:prstGeom prst="rect">
            <a:avLst/>
          </a:prstGeom>
          <a:noFill/>
        </p:spPr>
        <p:txBody>
          <a:bodyPr wrap="square" rtlCol="0">
            <a:spAutoFit/>
          </a:bodyPr>
          <a:lstStyle/>
          <a:p>
            <a:pPr algn="r"/>
            <a:r>
              <a:rPr lang="en-US" sz="1200" dirty="0" smtClean="0">
                <a:latin typeface="Calibri" pitchFamily="34" charset="0"/>
                <a:cs typeface="Calibri" pitchFamily="34" charset="0"/>
              </a:rPr>
              <a:t>Regional Greenhouse</a:t>
            </a:r>
          </a:p>
          <a:p>
            <a:pPr algn="r"/>
            <a:r>
              <a:rPr lang="en-US" sz="1200" dirty="0" smtClean="0">
                <a:latin typeface="Calibri" pitchFamily="34" charset="0"/>
                <a:cs typeface="Calibri" pitchFamily="34" charset="0"/>
              </a:rPr>
              <a:t> Gas Initiative</a:t>
            </a:r>
            <a:endParaRPr lang="en-US" sz="1200" dirty="0">
              <a:latin typeface="Calibri" pitchFamily="34" charset="0"/>
              <a:cs typeface="Calibri" pitchFamily="34" charset="0"/>
            </a:endParaRPr>
          </a:p>
        </p:txBody>
      </p:sp>
      <p:pic>
        <p:nvPicPr>
          <p:cNvPr id="2061" name="Picture 1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12" t="15181" r="-507" b="10953"/>
          <a:stretch/>
        </p:blipFill>
        <p:spPr bwMode="auto">
          <a:xfrm>
            <a:off x="5251019" y="2405554"/>
            <a:ext cx="1324771" cy="125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p:nvPr/>
        </p:nvSpPr>
        <p:spPr>
          <a:xfrm>
            <a:off x="6603539" y="3696057"/>
            <a:ext cx="1414159" cy="338554"/>
          </a:xfrm>
          <a:prstGeom prst="rect">
            <a:avLst/>
          </a:prstGeom>
          <a:solidFill>
            <a:schemeClr val="bg2">
              <a:lumMod val="75000"/>
            </a:schemeClr>
          </a:solidFill>
        </p:spPr>
        <p:txBody>
          <a:bodyPr wrap="square" rtlCol="0">
            <a:spAutoFit/>
          </a:bodyPr>
          <a:lstStyle/>
          <a:p>
            <a:pPr algn="ctr"/>
            <a:r>
              <a:rPr lang="en-US" sz="1600" dirty="0" smtClean="0">
                <a:solidFill>
                  <a:schemeClr val="bg1"/>
                </a:solidFill>
                <a:latin typeface="+mj-lt"/>
              </a:rPr>
              <a:t>2013</a:t>
            </a:r>
            <a:endParaRPr lang="en-US" sz="1600" dirty="0">
              <a:solidFill>
                <a:schemeClr val="bg1"/>
              </a:solidFill>
              <a:latin typeface="+mj-lt"/>
            </a:endParaRPr>
          </a:p>
        </p:txBody>
      </p:sp>
      <p:sp>
        <p:nvSpPr>
          <p:cNvPr id="57" name="Rectangle 56"/>
          <p:cNvSpPr/>
          <p:nvPr/>
        </p:nvSpPr>
        <p:spPr>
          <a:xfrm>
            <a:off x="6603266" y="2387305"/>
            <a:ext cx="1370102" cy="136311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63" name="Picture 1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00" t="8174" b="23930"/>
          <a:stretch/>
        </p:blipFill>
        <p:spPr bwMode="auto">
          <a:xfrm>
            <a:off x="6638648" y="2405554"/>
            <a:ext cx="1289735" cy="125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62"/>
          <p:cNvSpPr txBox="1"/>
          <p:nvPr/>
        </p:nvSpPr>
        <p:spPr>
          <a:xfrm>
            <a:off x="7130167" y="5053846"/>
            <a:ext cx="1625935" cy="461665"/>
          </a:xfrm>
          <a:prstGeom prst="rect">
            <a:avLst/>
          </a:prstGeom>
          <a:noFill/>
        </p:spPr>
        <p:txBody>
          <a:bodyPr wrap="square" rtlCol="0">
            <a:spAutoFit/>
          </a:bodyPr>
          <a:lstStyle/>
          <a:p>
            <a:r>
              <a:rPr lang="en-US" sz="1200" dirty="0">
                <a:latin typeface="Calibri" panose="020F0502020204030204" pitchFamily="34" charset="0"/>
              </a:rPr>
              <a:t>2013 Comprehensive Energy </a:t>
            </a:r>
            <a:r>
              <a:rPr lang="en-US" sz="1200" dirty="0" smtClean="0">
                <a:latin typeface="Calibri" panose="020F0502020204030204" pitchFamily="34" charset="0"/>
              </a:rPr>
              <a:t>Strategy</a:t>
            </a:r>
            <a:endParaRPr lang="en-US" sz="1200" dirty="0">
              <a:latin typeface="Calibri" panose="020F0502020204030204" pitchFamily="34" charset="0"/>
            </a:endParaRPr>
          </a:p>
        </p:txBody>
      </p:sp>
      <p:sp>
        <p:nvSpPr>
          <p:cNvPr id="64" name="Title 2"/>
          <p:cNvSpPr>
            <a:spLocks noGrp="1"/>
          </p:cNvSpPr>
          <p:nvPr>
            <p:ph type="title"/>
          </p:nvPr>
        </p:nvSpPr>
        <p:spPr>
          <a:xfrm>
            <a:off x="67626" y="186990"/>
            <a:ext cx="9009590" cy="458235"/>
          </a:xfrm>
        </p:spPr>
        <p:txBody>
          <a:bodyPr/>
          <a:lstStyle/>
          <a:p>
            <a:r>
              <a:rPr lang="en-US" sz="3200" dirty="0" smtClean="0">
                <a:solidFill>
                  <a:schemeClr val="tx2"/>
                </a:solidFill>
                <a:ea typeface="Meiryo" panose="020B0604030504040204" pitchFamily="34" charset="-128"/>
                <a:cs typeface="Meiryo" panose="020B0604030504040204" pitchFamily="34" charset="-128"/>
              </a:rPr>
              <a:t>Connecticut’s Policy Framework</a:t>
            </a:r>
            <a:endParaRPr lang="en-US" sz="3200" dirty="0">
              <a:solidFill>
                <a:schemeClr val="tx2"/>
              </a:solidFill>
              <a:ea typeface="Meiryo" panose="020B0604030504040204" pitchFamily="34" charset="-128"/>
              <a:cs typeface="Meiryo" panose="020B0604030504040204" pitchFamily="34" charset="-128"/>
            </a:endParaRPr>
          </a:p>
        </p:txBody>
      </p:sp>
      <p:cxnSp>
        <p:nvCxnSpPr>
          <p:cNvPr id="62" name="Straight Connector 61"/>
          <p:cNvCxnSpPr/>
          <p:nvPr/>
        </p:nvCxnSpPr>
        <p:spPr>
          <a:xfrm>
            <a:off x="7172643" y="4040598"/>
            <a:ext cx="8214" cy="1400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783040" y="4038598"/>
            <a:ext cx="5007" cy="860525"/>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294967295"/>
          </p:nvPr>
        </p:nvSpPr>
        <p:spPr>
          <a:xfrm>
            <a:off x="8542869" y="6501088"/>
            <a:ext cx="557561" cy="365125"/>
          </a:xfrm>
          <a:prstGeom prst="rect">
            <a:avLst/>
          </a:prstGeom>
        </p:spPr>
        <p:txBody>
          <a:bodyPr/>
          <a:lstStyle/>
          <a:p>
            <a:pPr algn="r">
              <a:defRPr/>
            </a:pPr>
            <a:fld id="{EC61AFED-9236-49A8-8844-281110DA5FA4}" type="slidenum">
              <a:rPr lang="en-US" smtClean="0"/>
              <a:pPr algn="r">
                <a:defRPr/>
              </a:pPr>
              <a:t>4</a:t>
            </a:fld>
            <a:endParaRPr lang="en-US" dirty="0"/>
          </a:p>
        </p:txBody>
      </p:sp>
      <p:sp>
        <p:nvSpPr>
          <p:cNvPr id="49" name="TextBox 48"/>
          <p:cNvSpPr txBox="1"/>
          <p:nvPr/>
        </p:nvSpPr>
        <p:spPr>
          <a:xfrm>
            <a:off x="3752187" y="1512657"/>
            <a:ext cx="2202276" cy="646331"/>
          </a:xfrm>
          <a:prstGeom prst="rect">
            <a:avLst/>
          </a:prstGeom>
          <a:noFill/>
        </p:spPr>
        <p:txBody>
          <a:bodyPr wrap="square" rtlCol="0">
            <a:spAutoFit/>
          </a:bodyPr>
          <a:lstStyle/>
          <a:p>
            <a:pPr lvl="0"/>
            <a:r>
              <a:rPr lang="en-US" sz="1200" dirty="0" smtClean="0">
                <a:latin typeface="Calibri" panose="020F0502020204030204" pitchFamily="34" charset="0"/>
              </a:rPr>
              <a:t>2007 Public </a:t>
            </a:r>
            <a:r>
              <a:rPr lang="en-US" sz="1200" dirty="0">
                <a:latin typeface="Calibri" panose="020F0502020204030204" pitchFamily="34" charset="0"/>
              </a:rPr>
              <a:t>Act 07-242 – Energy </a:t>
            </a:r>
            <a:r>
              <a:rPr lang="en-US" sz="1200" dirty="0" smtClean="0">
                <a:latin typeface="Calibri" panose="020F0502020204030204" pitchFamily="34" charset="0"/>
              </a:rPr>
              <a:t> Efficiency </a:t>
            </a:r>
            <a:r>
              <a:rPr lang="en-US" sz="1200" dirty="0">
                <a:latin typeface="Calibri" panose="020F0502020204030204" pitchFamily="34" charset="0"/>
              </a:rPr>
              <a:t>and Expansion of the Renewable Portfolio Standard </a:t>
            </a:r>
          </a:p>
        </p:txBody>
      </p:sp>
      <p:sp>
        <p:nvSpPr>
          <p:cNvPr id="53" name="TextBox 52"/>
          <p:cNvSpPr txBox="1"/>
          <p:nvPr/>
        </p:nvSpPr>
        <p:spPr>
          <a:xfrm>
            <a:off x="7170572" y="4185242"/>
            <a:ext cx="901177" cy="276999"/>
          </a:xfrm>
          <a:prstGeom prst="rect">
            <a:avLst/>
          </a:prstGeom>
          <a:noFill/>
        </p:spPr>
        <p:txBody>
          <a:bodyPr wrap="square" rtlCol="0">
            <a:spAutoFit/>
          </a:bodyPr>
          <a:lstStyle/>
          <a:p>
            <a:r>
              <a:rPr lang="en-US" sz="1200" dirty="0" smtClean="0">
                <a:latin typeface="Calibri" pitchFamily="34" charset="0"/>
                <a:cs typeface="Calibri" pitchFamily="34" charset="0"/>
              </a:rPr>
              <a:t>ZEV MOU</a:t>
            </a:r>
            <a:endParaRPr lang="en-US" sz="1200" dirty="0">
              <a:latin typeface="Calibri" pitchFamily="34" charset="0"/>
              <a:cs typeface="Calibri" pitchFamily="34" charset="0"/>
            </a:endParaRPr>
          </a:p>
        </p:txBody>
      </p:sp>
      <p:sp>
        <p:nvSpPr>
          <p:cNvPr id="55" name="TextBox 54"/>
          <p:cNvSpPr txBox="1"/>
          <p:nvPr/>
        </p:nvSpPr>
        <p:spPr>
          <a:xfrm>
            <a:off x="7265457" y="5853665"/>
            <a:ext cx="1902105" cy="276999"/>
          </a:xfrm>
          <a:prstGeom prst="rect">
            <a:avLst/>
          </a:prstGeom>
          <a:noFill/>
        </p:spPr>
        <p:txBody>
          <a:bodyPr wrap="square" rtlCol="0">
            <a:spAutoFit/>
          </a:bodyPr>
          <a:lstStyle/>
          <a:p>
            <a:r>
              <a:rPr lang="en-US" sz="1200" dirty="0" smtClean="0">
                <a:latin typeface="Calibri" pitchFamily="34" charset="0"/>
                <a:cs typeface="Calibri" pitchFamily="34" charset="0"/>
              </a:rPr>
              <a:t>International ZEV Alliance</a:t>
            </a:r>
            <a:endParaRPr lang="en-US" sz="1200" dirty="0">
              <a:latin typeface="Calibri" pitchFamily="34" charset="0"/>
              <a:cs typeface="Calibri" pitchFamily="34" charset="0"/>
            </a:endParaRPr>
          </a:p>
        </p:txBody>
      </p:sp>
      <p:sp>
        <p:nvSpPr>
          <p:cNvPr id="52" name="TextBox 51"/>
          <p:cNvSpPr txBox="1"/>
          <p:nvPr/>
        </p:nvSpPr>
        <p:spPr>
          <a:xfrm>
            <a:off x="7973366" y="3694554"/>
            <a:ext cx="1170633" cy="338554"/>
          </a:xfrm>
          <a:prstGeom prst="rect">
            <a:avLst/>
          </a:prstGeom>
          <a:solidFill>
            <a:schemeClr val="bg2"/>
          </a:solidFill>
        </p:spPr>
        <p:txBody>
          <a:bodyPr wrap="square" rtlCol="0">
            <a:spAutoFit/>
          </a:bodyPr>
          <a:lstStyle/>
          <a:p>
            <a:pPr algn="ctr"/>
            <a:r>
              <a:rPr lang="en-US" sz="1600" dirty="0" smtClean="0">
                <a:solidFill>
                  <a:schemeClr val="bg1"/>
                </a:solidFill>
                <a:latin typeface="+mj-lt"/>
              </a:rPr>
              <a:t>2014</a:t>
            </a:r>
            <a:endParaRPr lang="en-US" sz="1600" dirty="0">
              <a:solidFill>
                <a:schemeClr val="bg1"/>
              </a:solidFill>
              <a:latin typeface="+mj-lt"/>
            </a:endParaRPr>
          </a:p>
        </p:txBody>
      </p:sp>
      <p:cxnSp>
        <p:nvCxnSpPr>
          <p:cNvPr id="54" name="Straight Connector 53"/>
          <p:cNvCxnSpPr/>
          <p:nvPr/>
        </p:nvCxnSpPr>
        <p:spPr>
          <a:xfrm>
            <a:off x="8962643" y="3997288"/>
            <a:ext cx="11752" cy="204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26107" y="4048474"/>
            <a:ext cx="18727" cy="255621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28970" y="4899123"/>
            <a:ext cx="1787752" cy="646331"/>
          </a:xfrm>
          <a:prstGeom prst="rect">
            <a:avLst/>
          </a:prstGeom>
          <a:noFill/>
        </p:spPr>
        <p:txBody>
          <a:bodyPr wrap="square" rtlCol="0">
            <a:spAutoFit/>
          </a:bodyPr>
          <a:lstStyle/>
          <a:p>
            <a:r>
              <a:rPr lang="en-US" sz="1200" dirty="0">
                <a:latin typeface="Calibri" pitchFamily="34" charset="0"/>
                <a:cs typeface="Calibri" pitchFamily="34" charset="0"/>
              </a:rPr>
              <a:t>CT </a:t>
            </a:r>
            <a:r>
              <a:rPr lang="en-US" sz="1200" dirty="0" smtClean="0">
                <a:latin typeface="Calibri" pitchFamily="34" charset="0"/>
                <a:cs typeface="Calibri" pitchFamily="34" charset="0"/>
              </a:rPr>
              <a:t>’s implementation of</a:t>
            </a:r>
          </a:p>
          <a:p>
            <a:r>
              <a:rPr lang="en-US" sz="1200" dirty="0" smtClean="0">
                <a:latin typeface="Calibri" pitchFamily="34" charset="0"/>
                <a:cs typeface="Calibri" pitchFamily="34" charset="0"/>
              </a:rPr>
              <a:t>1990 Amendments to </a:t>
            </a:r>
          </a:p>
          <a:p>
            <a:r>
              <a:rPr lang="en-US" sz="1200" dirty="0" smtClean="0">
                <a:latin typeface="Calibri" pitchFamily="34" charset="0"/>
                <a:cs typeface="Calibri" pitchFamily="34" charset="0"/>
              </a:rPr>
              <a:t>Federal CAA continues</a:t>
            </a:r>
            <a:endParaRPr lang="en-US" sz="1200" dirty="0">
              <a:latin typeface="Calibri" pitchFamily="34" charset="0"/>
              <a:cs typeface="Calibri" pitchFamily="34" charset="0"/>
            </a:endParaRPr>
          </a:p>
        </p:txBody>
      </p:sp>
      <p:sp>
        <p:nvSpPr>
          <p:cNvPr id="60" name="TextBox 59"/>
          <p:cNvSpPr txBox="1"/>
          <p:nvPr/>
        </p:nvSpPr>
        <p:spPr>
          <a:xfrm>
            <a:off x="81200" y="6176965"/>
            <a:ext cx="1787752" cy="461665"/>
          </a:xfrm>
          <a:prstGeom prst="rect">
            <a:avLst/>
          </a:prstGeom>
          <a:noFill/>
        </p:spPr>
        <p:txBody>
          <a:bodyPr wrap="square" rtlCol="0">
            <a:spAutoFit/>
          </a:bodyPr>
          <a:lstStyle/>
          <a:p>
            <a:r>
              <a:rPr lang="en-US" sz="1200" dirty="0">
                <a:latin typeface="Calibri" pitchFamily="34" charset="0"/>
                <a:cs typeface="Calibri" pitchFamily="34" charset="0"/>
              </a:rPr>
              <a:t>CT </a:t>
            </a:r>
            <a:r>
              <a:rPr lang="en-US" sz="1200" dirty="0" smtClean="0">
                <a:latin typeface="Calibri" pitchFamily="34" charset="0"/>
                <a:cs typeface="Calibri" pitchFamily="34" charset="0"/>
              </a:rPr>
              <a:t>’s implementation of</a:t>
            </a:r>
          </a:p>
          <a:p>
            <a:r>
              <a:rPr lang="en-US" sz="1200" dirty="0" smtClean="0">
                <a:latin typeface="Calibri" pitchFamily="34" charset="0"/>
                <a:cs typeface="Calibri" pitchFamily="34" charset="0"/>
              </a:rPr>
              <a:t>The RPS continues</a:t>
            </a:r>
          </a:p>
        </p:txBody>
      </p:sp>
      <p:cxnSp>
        <p:nvCxnSpPr>
          <p:cNvPr id="56" name="Straight Connector 55"/>
          <p:cNvCxnSpPr/>
          <p:nvPr/>
        </p:nvCxnSpPr>
        <p:spPr>
          <a:xfrm>
            <a:off x="9054254" y="1321255"/>
            <a:ext cx="22962" cy="1043715"/>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490313" y="1249605"/>
            <a:ext cx="1532322" cy="646331"/>
          </a:xfrm>
          <a:prstGeom prst="rect">
            <a:avLst/>
          </a:prstGeom>
        </p:spPr>
        <p:txBody>
          <a:bodyPr wrap="square">
            <a:spAutoFit/>
          </a:bodyPr>
          <a:lstStyle/>
          <a:p>
            <a:pPr algn="r"/>
            <a:r>
              <a:rPr lang="en-US" sz="1200" dirty="0">
                <a:latin typeface="Calibri" panose="020F0502020204030204" pitchFamily="34" charset="0"/>
              </a:rPr>
              <a:t>Executive Order </a:t>
            </a:r>
            <a:r>
              <a:rPr lang="en-US" sz="1200" dirty="0" smtClean="0">
                <a:latin typeface="Calibri" panose="020F0502020204030204" pitchFamily="34" charset="0"/>
              </a:rPr>
              <a:t>46 on Climate Change  Creates the GC3</a:t>
            </a:r>
            <a:endParaRPr lang="en-US" sz="1200" dirty="0">
              <a:latin typeface="Calibri" panose="020F0502020204030204" pitchFamily="34" charset="0"/>
            </a:endParaRPr>
          </a:p>
        </p:txBody>
      </p:sp>
      <p:pic>
        <p:nvPicPr>
          <p:cNvPr id="65" name="Picture 12"/>
          <p:cNvPicPr>
            <a:picLocks noChangeAspect="1" noChangeArrowheads="1"/>
          </p:cNvPicPr>
          <p:nvPr/>
        </p:nvPicPr>
        <p:blipFill rotWithShape="1">
          <a:blip r:embed="rId8">
            <a:extLst>
              <a:ext uri="{28A0092B-C50C-407E-A947-70E740481C1C}">
                <a14:useLocalDpi xmlns:a14="http://schemas.microsoft.com/office/drawing/2010/main" val="0"/>
              </a:ext>
            </a:extLst>
          </a:blip>
          <a:srcRect l="24320" t="27629" r="51281" b="67891"/>
          <a:stretch/>
        </p:blipFill>
        <p:spPr bwMode="auto">
          <a:xfrm>
            <a:off x="3812049" y="3469420"/>
            <a:ext cx="1389888" cy="19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1"/>
          <p:cNvPicPr>
            <a:picLocks noChangeAspect="1" noChangeArrowheads="1"/>
          </p:cNvPicPr>
          <p:nvPr/>
        </p:nvPicPr>
        <p:blipFill rotWithShape="1">
          <a:blip r:embed="rId8">
            <a:extLst>
              <a:ext uri="{28A0092B-C50C-407E-A947-70E740481C1C}">
                <a14:useLocalDpi xmlns:a14="http://schemas.microsoft.com/office/drawing/2010/main" val="0"/>
              </a:ext>
            </a:extLst>
          </a:blip>
          <a:srcRect l="38223" t="6561" r="39939" b="72412"/>
          <a:stretch/>
        </p:blipFill>
        <p:spPr bwMode="auto">
          <a:xfrm>
            <a:off x="3811219" y="2405554"/>
            <a:ext cx="1389888" cy="106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p:cNvSpPr/>
          <p:nvPr/>
        </p:nvSpPr>
        <p:spPr>
          <a:xfrm>
            <a:off x="7967107" y="2383828"/>
            <a:ext cx="1176893" cy="131128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48178" y="2414111"/>
            <a:ext cx="1039880" cy="124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757093" y="3695905"/>
            <a:ext cx="1478873" cy="338554"/>
          </a:xfrm>
          <a:prstGeom prst="rect">
            <a:avLst/>
          </a:prstGeom>
          <a:solidFill>
            <a:schemeClr val="bg2">
              <a:lumMod val="75000"/>
            </a:schemeClr>
          </a:solidFill>
        </p:spPr>
        <p:txBody>
          <a:bodyPr wrap="square" rtlCol="0">
            <a:spAutoFit/>
          </a:bodyPr>
          <a:lstStyle/>
          <a:p>
            <a:pPr algn="ctr"/>
            <a:r>
              <a:rPr lang="en-US" sz="1600" dirty="0" smtClean="0">
                <a:solidFill>
                  <a:schemeClr val="bg1"/>
                </a:solidFill>
                <a:latin typeface="+mj-lt"/>
              </a:rPr>
              <a:t>2008</a:t>
            </a:r>
            <a:endParaRPr lang="en-US" sz="1600" dirty="0">
              <a:solidFill>
                <a:schemeClr val="bg1"/>
              </a:solidFill>
              <a:latin typeface="+mj-lt"/>
            </a:endParaRPr>
          </a:p>
        </p:txBody>
      </p:sp>
      <p:cxnSp>
        <p:nvCxnSpPr>
          <p:cNvPr id="68" name="Straight Connector 67"/>
          <p:cNvCxnSpPr/>
          <p:nvPr/>
        </p:nvCxnSpPr>
        <p:spPr>
          <a:xfrm>
            <a:off x="3761387" y="1583138"/>
            <a:ext cx="1" cy="7862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0708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166"/>
            <a:ext cx="9143999" cy="580440"/>
          </a:xfrm>
        </p:spPr>
        <p:txBody>
          <a:bodyPr/>
          <a:lstStyle/>
          <a:p>
            <a:pPr algn="ctr"/>
            <a:r>
              <a:rPr lang="en-US" sz="3200" dirty="0">
                <a:solidFill>
                  <a:schemeClr val="tx2"/>
                </a:solidFill>
              </a:rPr>
              <a:t>Energy </a:t>
            </a:r>
            <a:r>
              <a:rPr lang="en-US" sz="3200" dirty="0" smtClean="0">
                <a:solidFill>
                  <a:schemeClr val="tx2"/>
                </a:solidFill>
              </a:rPr>
              <a:t>Plans</a:t>
            </a:r>
            <a:endParaRPr lang="en-US" sz="3200" dirty="0">
              <a:solidFill>
                <a:schemeClr val="tx2"/>
              </a:solidFill>
            </a:endParaRPr>
          </a:p>
        </p:txBody>
      </p:sp>
      <p:sp>
        <p:nvSpPr>
          <p:cNvPr id="4" name="Rounded Rectangle 3"/>
          <p:cNvSpPr/>
          <p:nvPr/>
        </p:nvSpPr>
        <p:spPr>
          <a:xfrm>
            <a:off x="291400" y="785791"/>
            <a:ext cx="8292681" cy="1608055"/>
          </a:xfrm>
          <a:prstGeom prst="roundRect">
            <a:avLst/>
          </a:prstGeom>
          <a:solidFill>
            <a:srgbClr val="6CA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48849" y="848349"/>
            <a:ext cx="1152138" cy="1426462"/>
          </a:xfrm>
          <a:prstGeom prst="roundRect">
            <a:avLst>
              <a:gd name="adj" fmla="val 10000"/>
            </a:avLst>
          </a:prstGeom>
          <a:blipFill rotWithShape="1">
            <a:blip r:embed="rId3"/>
            <a:stretch>
              <a:fillRect/>
            </a:stretch>
          </a:blipFill>
          <a:ln>
            <a:no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6" name="TextBox 5"/>
          <p:cNvSpPr txBox="1"/>
          <p:nvPr/>
        </p:nvSpPr>
        <p:spPr>
          <a:xfrm>
            <a:off x="1664268" y="897664"/>
            <a:ext cx="5860309" cy="369332"/>
          </a:xfrm>
          <a:prstGeom prst="rect">
            <a:avLst/>
          </a:prstGeom>
          <a:noFill/>
        </p:spPr>
        <p:txBody>
          <a:bodyPr wrap="square" rtlCol="0">
            <a:spAutoFit/>
          </a:bodyPr>
          <a:lstStyle/>
          <a:p>
            <a:pPr lvl="0"/>
            <a:r>
              <a:rPr lang="en-US" b="1" dirty="0"/>
              <a:t>Comprehensive Energy </a:t>
            </a:r>
            <a:r>
              <a:rPr lang="en-US" b="1" dirty="0" smtClean="0"/>
              <a:t>Strategy</a:t>
            </a:r>
            <a:endParaRPr lang="en-US" dirty="0"/>
          </a:p>
        </p:txBody>
      </p:sp>
      <p:sp>
        <p:nvSpPr>
          <p:cNvPr id="9" name="TextBox 8"/>
          <p:cNvSpPr txBox="1"/>
          <p:nvPr/>
        </p:nvSpPr>
        <p:spPr>
          <a:xfrm>
            <a:off x="1653944" y="1291611"/>
            <a:ext cx="7008644" cy="954107"/>
          </a:xfrm>
          <a:prstGeom prst="rect">
            <a:avLst/>
          </a:prstGeom>
          <a:noFill/>
        </p:spPr>
        <p:txBody>
          <a:bodyPr wrap="square" rtlCol="0">
            <a:spAutoFit/>
          </a:bodyPr>
          <a:lstStyle/>
          <a:p>
            <a:pPr lvl="0">
              <a:spcAft>
                <a:spcPct val="35000"/>
              </a:spcAft>
            </a:pPr>
            <a:r>
              <a:rPr lang="en-US" sz="1400" dirty="0"/>
              <a:t>The Department of Energy and Environmental Protection (DEEP) developed the first-ever Comprehensive Energy Strategy for the State of Connecticut – an assessment and Strategy for all residential, commercial, and industrial energy issues, including energy efficiency, industry, electricity, natural gas, and transportation.</a:t>
            </a:r>
            <a:endParaRPr lang="en-US" sz="1400" b="1" dirty="0"/>
          </a:p>
        </p:txBody>
      </p:sp>
      <p:sp>
        <p:nvSpPr>
          <p:cNvPr id="10" name="Rounded Rectangle 9"/>
          <p:cNvSpPr/>
          <p:nvPr/>
        </p:nvSpPr>
        <p:spPr>
          <a:xfrm>
            <a:off x="291399" y="2438483"/>
            <a:ext cx="8292681" cy="1813970"/>
          </a:xfrm>
          <a:prstGeom prst="roundRect">
            <a:avLst/>
          </a:prstGeom>
          <a:solidFill>
            <a:srgbClr val="5C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05655" y="2602153"/>
            <a:ext cx="1148289" cy="1428703"/>
          </a:xfrm>
          <a:prstGeom prst="roundRect">
            <a:avLst>
              <a:gd name="adj" fmla="val 10000"/>
            </a:avLst>
          </a:prstGeom>
          <a:blipFill rotWithShape="1">
            <a:blip r:embed="rId4"/>
            <a:stretch>
              <a:fillRect/>
            </a:stretch>
          </a:blipFill>
          <a:ln>
            <a:noFill/>
          </a:ln>
        </p:spPr>
        <p:style>
          <a:lnRef idx="2">
            <a:scrgbClr r="0" g="0" b="0"/>
          </a:lnRef>
          <a:fillRef idx="1">
            <a:scrgbClr r="0" g="0" b="0"/>
          </a:fillRef>
          <a:effectRef idx="0">
            <a:schemeClr val="accent4">
              <a:tint val="50000"/>
              <a:hueOff val="798323"/>
              <a:satOff val="10745"/>
              <a:lumOff val="519"/>
              <a:alphaOff val="0"/>
            </a:schemeClr>
          </a:effectRef>
          <a:fontRef idx="minor">
            <a:schemeClr val="lt1">
              <a:hueOff val="0"/>
              <a:satOff val="0"/>
              <a:lumOff val="0"/>
              <a:alphaOff val="0"/>
            </a:schemeClr>
          </a:fontRef>
        </p:style>
      </p:sp>
      <p:sp>
        <p:nvSpPr>
          <p:cNvPr id="12" name="TextBox 11"/>
          <p:cNvSpPr txBox="1"/>
          <p:nvPr/>
        </p:nvSpPr>
        <p:spPr>
          <a:xfrm>
            <a:off x="1664268" y="2384409"/>
            <a:ext cx="5860309" cy="369332"/>
          </a:xfrm>
          <a:prstGeom prst="rect">
            <a:avLst/>
          </a:prstGeom>
          <a:noFill/>
        </p:spPr>
        <p:txBody>
          <a:bodyPr wrap="square" rtlCol="0">
            <a:spAutoFit/>
          </a:bodyPr>
          <a:lstStyle/>
          <a:p>
            <a:pPr lvl="0"/>
            <a:r>
              <a:rPr lang="en-US" b="1" dirty="0"/>
              <a:t>Conservation &amp; Load Management Plan</a:t>
            </a:r>
            <a:endParaRPr lang="en-US" dirty="0"/>
          </a:p>
        </p:txBody>
      </p:sp>
      <p:sp>
        <p:nvSpPr>
          <p:cNvPr id="14" name="TextBox 13"/>
          <p:cNvSpPr txBox="1"/>
          <p:nvPr/>
        </p:nvSpPr>
        <p:spPr>
          <a:xfrm>
            <a:off x="1664268" y="2671034"/>
            <a:ext cx="6919812" cy="1600438"/>
          </a:xfrm>
          <a:prstGeom prst="rect">
            <a:avLst/>
          </a:prstGeom>
          <a:noFill/>
        </p:spPr>
        <p:txBody>
          <a:bodyPr wrap="square" rtlCol="0">
            <a:spAutoFit/>
          </a:bodyPr>
          <a:lstStyle/>
          <a:p>
            <a:pPr lvl="0"/>
            <a:r>
              <a:rPr lang="en-US" sz="1400" dirty="0" smtClean="0"/>
              <a:t>Every </a:t>
            </a:r>
            <a:r>
              <a:rPr lang="en-US" sz="1400" dirty="0"/>
              <a:t>three years, Connecticut's utilities develop and implement an energy efficiency investment plan for the CT Energy Efficiency Fund (CEEF).  The CEEF is funded by various sources, including customer contributions, the Regional Greenhouse Gas Initiative (RGGI) and the ISO New England Forward Capacity Market.  The CT Energy Efficiency Board (EEB) advises and assists the utilities in the development of the plan.  DEEP then reviews and approves or modifies the CEEF's plans and budgets in order to achieve cost-effective energy savings across the state. </a:t>
            </a:r>
            <a:endParaRPr lang="en-US" sz="1400" b="1" dirty="0"/>
          </a:p>
        </p:txBody>
      </p:sp>
      <p:sp>
        <p:nvSpPr>
          <p:cNvPr id="15" name="Rounded Rectangle 14"/>
          <p:cNvSpPr/>
          <p:nvPr/>
        </p:nvSpPr>
        <p:spPr>
          <a:xfrm>
            <a:off x="291398" y="4394064"/>
            <a:ext cx="8292681" cy="1508192"/>
          </a:xfrm>
          <a:prstGeom prst="round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stretch>
            <a:fillRect/>
          </a:stretch>
        </p:blipFill>
        <p:spPr>
          <a:xfrm>
            <a:off x="459677" y="4434928"/>
            <a:ext cx="1120911" cy="14264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TextBox 18"/>
          <p:cNvSpPr txBox="1"/>
          <p:nvPr/>
        </p:nvSpPr>
        <p:spPr>
          <a:xfrm>
            <a:off x="1748867" y="4413249"/>
            <a:ext cx="5860309" cy="369332"/>
          </a:xfrm>
          <a:prstGeom prst="rect">
            <a:avLst/>
          </a:prstGeom>
          <a:noFill/>
        </p:spPr>
        <p:txBody>
          <a:bodyPr wrap="square" rtlCol="0">
            <a:spAutoFit/>
          </a:bodyPr>
          <a:lstStyle/>
          <a:p>
            <a:pPr lvl="0"/>
            <a:r>
              <a:rPr lang="en-US" b="1" dirty="0"/>
              <a:t>Integrated Resource Plan</a:t>
            </a:r>
          </a:p>
        </p:txBody>
      </p:sp>
      <p:sp>
        <p:nvSpPr>
          <p:cNvPr id="20" name="TextBox 19"/>
          <p:cNvSpPr txBox="1"/>
          <p:nvPr/>
        </p:nvSpPr>
        <p:spPr>
          <a:xfrm>
            <a:off x="1748867" y="4753959"/>
            <a:ext cx="6789622" cy="523220"/>
          </a:xfrm>
          <a:prstGeom prst="rect">
            <a:avLst/>
          </a:prstGeom>
          <a:noFill/>
        </p:spPr>
        <p:txBody>
          <a:bodyPr wrap="square" rtlCol="0">
            <a:spAutoFit/>
          </a:bodyPr>
          <a:lstStyle/>
          <a:p>
            <a:pPr lvl="0"/>
            <a:r>
              <a:rPr lang="en-US" sz="1400" dirty="0" smtClean="0"/>
              <a:t>The</a:t>
            </a:r>
            <a:r>
              <a:rPr lang="en-US" sz="1400" dirty="0"/>
              <a:t> </a:t>
            </a:r>
            <a:r>
              <a:rPr lang="en-US" sz="1400" dirty="0">
                <a:hlinkClick r:id="rId6"/>
              </a:rPr>
              <a:t>Integrated Resource Plan </a:t>
            </a:r>
            <a:r>
              <a:rPr lang="en-US" sz="1400" dirty="0"/>
              <a:t>is a biannual assessment of Connecticut's future electricity needs, and </a:t>
            </a:r>
            <a:r>
              <a:rPr lang="en-US" sz="1400" dirty="0" smtClean="0"/>
              <a:t> </a:t>
            </a:r>
            <a:r>
              <a:rPr lang="en-US" sz="1400" dirty="0"/>
              <a:t>a plan to meet those needs through a mix of generation and energy efficiency.</a:t>
            </a:r>
            <a:endParaRPr lang="en-US" sz="1400" b="1" dirty="0"/>
          </a:p>
        </p:txBody>
      </p:sp>
    </p:spTree>
    <p:extLst>
      <p:ext uri="{BB962C8B-B14F-4D97-AF65-F5344CB8AC3E}">
        <p14:creationId xmlns:p14="http://schemas.microsoft.com/office/powerpoint/2010/main" val="23727286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3143"/>
          </a:xfrm>
        </p:spPr>
        <p:txBody>
          <a:bodyPr/>
          <a:lstStyle/>
          <a:p>
            <a:pPr algn="ctr"/>
            <a:r>
              <a:rPr lang="en-US" sz="3200" dirty="0">
                <a:solidFill>
                  <a:schemeClr val="tx2"/>
                </a:solidFill>
              </a:rPr>
              <a:t>Energy Planning Priorities</a:t>
            </a:r>
          </a:p>
        </p:txBody>
      </p:sp>
      <p:sp>
        <p:nvSpPr>
          <p:cNvPr id="3" name="Rectangle 2"/>
          <p:cNvSpPr/>
          <p:nvPr/>
        </p:nvSpPr>
        <p:spPr>
          <a:xfrm>
            <a:off x="610378" y="885407"/>
            <a:ext cx="8178620" cy="5309146"/>
          </a:xfrm>
          <a:prstGeom prst="rect">
            <a:avLst/>
          </a:prstGeom>
        </p:spPr>
        <p:txBody>
          <a:bodyPr wrap="square">
            <a:spAutoFit/>
          </a:bodyPr>
          <a:lstStyle/>
          <a:p>
            <a:pPr marL="623888" indent="-504825">
              <a:spcBef>
                <a:spcPct val="20000"/>
              </a:spcBef>
              <a:spcAft>
                <a:spcPts val="1800"/>
              </a:spcAft>
              <a:buFont typeface="Wingdings" panose="05000000000000000000" pitchFamily="2" charset="2"/>
              <a:buChar char="ü"/>
            </a:pPr>
            <a:r>
              <a:rPr lang="en-US" sz="2400" dirty="0" smtClean="0">
                <a:solidFill>
                  <a:srgbClr val="FFFFFF"/>
                </a:solidFill>
              </a:rPr>
              <a:t>Advance Tailored Energy Efficiency Solutions to Achieve Cost Savings for All Consumers</a:t>
            </a:r>
          </a:p>
          <a:p>
            <a:pPr marL="623888" indent="-504825">
              <a:spcBef>
                <a:spcPct val="20000"/>
              </a:spcBef>
              <a:spcAft>
                <a:spcPts val="1800"/>
              </a:spcAft>
              <a:buFont typeface="Wingdings" panose="05000000000000000000" pitchFamily="2" charset="2"/>
              <a:buChar char="ü"/>
            </a:pPr>
            <a:r>
              <a:rPr lang="en-US" sz="2400" dirty="0" smtClean="0">
                <a:solidFill>
                  <a:srgbClr val="FFFFFF"/>
                </a:solidFill>
              </a:rPr>
              <a:t>Continue to drive down program costs </a:t>
            </a:r>
          </a:p>
          <a:p>
            <a:pPr marL="623888" indent="-504825">
              <a:spcBef>
                <a:spcPct val="20000"/>
              </a:spcBef>
              <a:spcAft>
                <a:spcPts val="1800"/>
              </a:spcAft>
              <a:buFont typeface="Wingdings" panose="05000000000000000000" pitchFamily="2" charset="2"/>
              <a:buChar char="ü"/>
            </a:pPr>
            <a:r>
              <a:rPr lang="en-US" sz="2400" dirty="0" smtClean="0">
                <a:solidFill>
                  <a:srgbClr val="FFFFFF"/>
                </a:solidFill>
              </a:rPr>
              <a:t>Support  </a:t>
            </a:r>
            <a:r>
              <a:rPr lang="en-US" sz="2400" dirty="0">
                <a:solidFill>
                  <a:srgbClr val="FFFFFF"/>
                </a:solidFill>
              </a:rPr>
              <a:t>grid modernization </a:t>
            </a:r>
            <a:r>
              <a:rPr lang="en-US" sz="2400" dirty="0" smtClean="0">
                <a:solidFill>
                  <a:srgbClr val="FFFFFF"/>
                </a:solidFill>
              </a:rPr>
              <a:t>initiatives</a:t>
            </a:r>
          </a:p>
          <a:p>
            <a:pPr marL="623888" indent="-504825">
              <a:spcBef>
                <a:spcPct val="20000"/>
              </a:spcBef>
              <a:spcAft>
                <a:spcPts val="1800"/>
              </a:spcAft>
              <a:buFont typeface="Wingdings" panose="05000000000000000000" pitchFamily="2" charset="2"/>
              <a:buChar char="ü"/>
            </a:pPr>
            <a:r>
              <a:rPr lang="en-US" sz="2400" dirty="0" smtClean="0">
                <a:solidFill>
                  <a:srgbClr val="FFFFFF"/>
                </a:solidFill>
              </a:rPr>
              <a:t>Continued </a:t>
            </a:r>
            <a:r>
              <a:rPr lang="en-US" sz="2400" dirty="0">
                <a:solidFill>
                  <a:srgbClr val="FFFFFF"/>
                </a:solidFill>
              </a:rPr>
              <a:t>focus on resiliency initiatives including </a:t>
            </a:r>
            <a:r>
              <a:rPr lang="en-US" sz="2400" dirty="0" err="1">
                <a:solidFill>
                  <a:srgbClr val="FFFFFF"/>
                </a:solidFill>
              </a:rPr>
              <a:t>microgrids</a:t>
            </a:r>
            <a:r>
              <a:rPr lang="en-US" sz="2400" dirty="0">
                <a:solidFill>
                  <a:srgbClr val="FFFFFF"/>
                </a:solidFill>
              </a:rPr>
              <a:t> and energy </a:t>
            </a:r>
            <a:r>
              <a:rPr lang="en-US" sz="2400" dirty="0" smtClean="0">
                <a:solidFill>
                  <a:srgbClr val="FFFFFF"/>
                </a:solidFill>
              </a:rPr>
              <a:t>security</a:t>
            </a:r>
            <a:endParaRPr lang="en-US" sz="2400" dirty="0">
              <a:solidFill>
                <a:srgbClr val="FFFFFF"/>
              </a:solidFill>
            </a:endParaRPr>
          </a:p>
          <a:p>
            <a:pPr marL="623888" indent="-504825">
              <a:spcBef>
                <a:spcPct val="20000"/>
              </a:spcBef>
              <a:spcAft>
                <a:spcPts val="1800"/>
              </a:spcAft>
              <a:buFont typeface="Wingdings" panose="05000000000000000000" pitchFamily="2" charset="2"/>
              <a:buChar char="ü"/>
            </a:pPr>
            <a:r>
              <a:rPr lang="en-US" sz="2400" dirty="0">
                <a:solidFill>
                  <a:srgbClr val="FFFFFF"/>
                </a:solidFill>
              </a:rPr>
              <a:t>Continue progress towards 2020 greenhouse gas reduction goal (GHG) </a:t>
            </a:r>
            <a:r>
              <a:rPr lang="en-US" sz="2400" dirty="0" smtClean="0">
                <a:solidFill>
                  <a:srgbClr val="FFFFFF"/>
                </a:solidFill>
              </a:rPr>
              <a:t>provide </a:t>
            </a:r>
            <a:r>
              <a:rPr lang="en-US" sz="2400" dirty="0">
                <a:solidFill>
                  <a:srgbClr val="FFFFFF"/>
                </a:solidFill>
              </a:rPr>
              <a:t>a foundation for achieving transformational 2050 GHG reduction goal.</a:t>
            </a:r>
          </a:p>
          <a:p>
            <a:pPr marL="714375" lvl="1" indent="-257175">
              <a:spcBef>
                <a:spcPct val="20000"/>
              </a:spcBef>
              <a:spcAft>
                <a:spcPts val="900"/>
              </a:spcAft>
              <a:buFont typeface="Arial" pitchFamily="34" charset="0"/>
              <a:buChar char="•"/>
            </a:pPr>
            <a:endParaRPr lang="en-US" sz="2400" dirty="0">
              <a:solidFill>
                <a:srgbClr val="FFFFFF"/>
              </a:solidFill>
            </a:endParaRPr>
          </a:p>
        </p:txBody>
      </p:sp>
    </p:spTree>
    <p:extLst>
      <p:ext uri="{BB962C8B-B14F-4D97-AF65-F5344CB8AC3E}">
        <p14:creationId xmlns:p14="http://schemas.microsoft.com/office/powerpoint/2010/main" val="22398767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697"/>
            <a:ext cx="9144000" cy="786809"/>
          </a:xfrm>
        </p:spPr>
        <p:txBody>
          <a:bodyPr/>
          <a:lstStyle/>
          <a:p>
            <a:endParaRPr lang="en-US" sz="4800" dirty="0">
              <a:latin typeface="+mn-lt"/>
            </a:endParaRPr>
          </a:p>
        </p:txBody>
      </p:sp>
      <p:graphicFrame>
        <p:nvGraphicFramePr>
          <p:cNvPr id="5" name="Diagram 4"/>
          <p:cNvGraphicFramePr/>
          <p:nvPr>
            <p:extLst/>
          </p:nvPr>
        </p:nvGraphicFramePr>
        <p:xfrm>
          <a:off x="148848" y="1137684"/>
          <a:ext cx="8803758" cy="4912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0" y="6528388"/>
            <a:ext cx="5794744" cy="261610"/>
          </a:xfrm>
          <a:prstGeom prst="rect">
            <a:avLst/>
          </a:prstGeom>
          <a:noFill/>
        </p:spPr>
        <p:txBody>
          <a:bodyPr wrap="square" rtlCol="0">
            <a:spAutoFit/>
          </a:bodyPr>
          <a:lstStyle/>
          <a:p>
            <a:r>
              <a:rPr lang="en-US" sz="1100" dirty="0" smtClean="0">
                <a:hlinkClick r:id="rId8"/>
              </a:rPr>
              <a:t>An Act Concerning Connecticut Global Warming Solutions Public Act No. 08-98</a:t>
            </a:r>
            <a:endParaRPr lang="en-US" sz="1100" dirty="0"/>
          </a:p>
        </p:txBody>
      </p:sp>
      <p:sp>
        <p:nvSpPr>
          <p:cNvPr id="4" name="Slide Number Placeholder 3"/>
          <p:cNvSpPr>
            <a:spLocks noGrp="1"/>
          </p:cNvSpPr>
          <p:nvPr>
            <p:ph type="sldNum" sz="quarter" idx="4294967295"/>
          </p:nvPr>
        </p:nvSpPr>
        <p:spPr>
          <a:xfrm>
            <a:off x="8570068" y="6528388"/>
            <a:ext cx="573932" cy="365125"/>
          </a:xfrm>
          <a:prstGeom prst="rect">
            <a:avLst/>
          </a:prstGeom>
        </p:spPr>
        <p:txBody>
          <a:bodyPr/>
          <a:lstStyle/>
          <a:p>
            <a:pPr algn="r">
              <a:defRPr/>
            </a:pPr>
            <a:fld id="{EC61AFED-9236-49A8-8844-281110DA5FA4}" type="slidenum">
              <a:rPr lang="en-US" sz="1200" smtClean="0"/>
              <a:pPr algn="r">
                <a:defRPr/>
              </a:pPr>
              <a:t>7</a:t>
            </a:fld>
            <a:endParaRPr lang="en-US" sz="1200" dirty="0"/>
          </a:p>
        </p:txBody>
      </p:sp>
      <p:sp>
        <p:nvSpPr>
          <p:cNvPr id="7" name="Rectangle 6"/>
          <p:cNvSpPr/>
          <p:nvPr/>
        </p:nvSpPr>
        <p:spPr>
          <a:xfrm>
            <a:off x="0" y="0"/>
            <a:ext cx="9144000" cy="8390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2008 Global Warming Solutions Act </a:t>
            </a:r>
            <a:r>
              <a:rPr lang="en-US" sz="3200" dirty="0">
                <a:latin typeface="Lucida Sans" pitchFamily="34" charset="0"/>
              </a:rPr>
              <a:t/>
            </a:r>
            <a:br>
              <a:rPr lang="en-US" sz="3200" dirty="0">
                <a:latin typeface="Lucida Sans" pitchFamily="34" charset="0"/>
              </a:rPr>
            </a:br>
            <a:r>
              <a:rPr lang="en-US" sz="3200" dirty="0"/>
              <a:t>Public Act No. 08-98</a:t>
            </a:r>
          </a:p>
        </p:txBody>
      </p:sp>
    </p:spTree>
    <p:extLst>
      <p:ext uri="{BB962C8B-B14F-4D97-AF65-F5344CB8AC3E}">
        <p14:creationId xmlns:p14="http://schemas.microsoft.com/office/powerpoint/2010/main" val="5115240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9356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300" dirty="0">
              <a:latin typeface="Lucida Sans" pitchFamily="34" charset="0"/>
            </a:endParaRPr>
          </a:p>
        </p:txBody>
      </p:sp>
      <p:sp>
        <p:nvSpPr>
          <p:cNvPr id="3" name="Slide Number Placeholder 2"/>
          <p:cNvSpPr>
            <a:spLocks noGrp="1"/>
          </p:cNvSpPr>
          <p:nvPr>
            <p:ph type="sldNum" sz="quarter" idx="4294967295"/>
          </p:nvPr>
        </p:nvSpPr>
        <p:spPr>
          <a:xfrm>
            <a:off x="8591106" y="6466982"/>
            <a:ext cx="552893" cy="365125"/>
          </a:xfrm>
          <a:prstGeom prst="rect">
            <a:avLst/>
          </a:prstGeom>
        </p:spPr>
        <p:txBody>
          <a:bodyPr/>
          <a:lstStyle/>
          <a:p>
            <a:pPr algn="r">
              <a:defRPr/>
            </a:pPr>
            <a:fld id="{EC61AFED-9236-49A8-8844-281110DA5FA4}" type="slidenum">
              <a:rPr lang="en-US" smtClean="0">
                <a:latin typeface="Meiryo" pitchFamily="34" charset="-128"/>
                <a:ea typeface="Meiryo" pitchFamily="34" charset="-128"/>
                <a:cs typeface="Meiryo" pitchFamily="34" charset="-128"/>
              </a:rPr>
              <a:pPr algn="r">
                <a:defRPr/>
              </a:pPr>
              <a:t>8</a:t>
            </a:fld>
            <a:endParaRPr lang="en-US" dirty="0">
              <a:latin typeface="Meiryo" pitchFamily="34" charset="-128"/>
              <a:ea typeface="Meiryo" pitchFamily="34" charset="-128"/>
              <a:cs typeface="Meiryo"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713" y="871090"/>
            <a:ext cx="8104394" cy="5595891"/>
          </a:xfrm>
          <a:prstGeom prst="rect">
            <a:avLst/>
          </a:prstGeom>
          <a:solidFill>
            <a:schemeClr val="tx1"/>
          </a:solidFill>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r="5292" b="15123"/>
          <a:stretch/>
        </p:blipFill>
        <p:spPr>
          <a:xfrm>
            <a:off x="1347582" y="2904846"/>
            <a:ext cx="2856556" cy="3091726"/>
          </a:xfrm>
          <a:prstGeom prst="rect">
            <a:avLst/>
          </a:prstGeom>
        </p:spPr>
      </p:pic>
      <p:sp>
        <p:nvSpPr>
          <p:cNvPr id="7" name="Rectangle 6"/>
          <p:cNvSpPr/>
          <p:nvPr/>
        </p:nvSpPr>
        <p:spPr>
          <a:xfrm>
            <a:off x="0" y="0"/>
            <a:ext cx="9144000" cy="8390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p:cNvSpPr>
            <a:spLocks noGrp="1"/>
          </p:cNvSpPr>
          <p:nvPr>
            <p:ph type="title"/>
          </p:nvPr>
        </p:nvSpPr>
        <p:spPr>
          <a:xfrm>
            <a:off x="67626" y="186990"/>
            <a:ext cx="9009590" cy="458235"/>
          </a:xfrm>
        </p:spPr>
        <p:txBody>
          <a:bodyPr/>
          <a:lstStyle/>
          <a:p>
            <a:r>
              <a:rPr lang="en-US" sz="3200" dirty="0">
                <a:solidFill>
                  <a:schemeClr val="tx2"/>
                </a:solidFill>
                <a:ea typeface="Meiryo" panose="020B0604030504040204" pitchFamily="34" charset="-128"/>
                <a:cs typeface="Meiryo" panose="020B0604030504040204" pitchFamily="34" charset="-128"/>
              </a:rPr>
              <a:t>Progress: CT Greenhouse Gas Emissions</a:t>
            </a:r>
          </a:p>
        </p:txBody>
      </p:sp>
    </p:spTree>
    <p:extLst>
      <p:ext uri="{BB962C8B-B14F-4D97-AF65-F5344CB8AC3E}">
        <p14:creationId xmlns:p14="http://schemas.microsoft.com/office/powerpoint/2010/main" val="39994374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8390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p:cNvGraphicFramePr>
            <a:graphicFrameLocks/>
          </p:cNvGraphicFramePr>
          <p:nvPr>
            <p:extLst>
              <p:ext uri="{D42A27DB-BD31-4B8C-83A1-F6EECF244321}">
                <p14:modId xmlns:p14="http://schemas.microsoft.com/office/powerpoint/2010/main" val="2708074281"/>
              </p:ext>
            </p:extLst>
          </p:nvPr>
        </p:nvGraphicFramePr>
        <p:xfrm>
          <a:off x="262747" y="919512"/>
          <a:ext cx="8698371" cy="518773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8762999" y="6589535"/>
            <a:ext cx="762000" cy="365125"/>
          </a:xfrm>
        </p:spPr>
        <p:txBody>
          <a:bodyPr/>
          <a:lstStyle/>
          <a:p>
            <a:fld id="{A5CF690A-6EEA-41DD-A66E-F6F3FA80E020}" type="slidenum">
              <a:rPr lang="en-US" sz="1200" smtClean="0">
                <a:solidFill>
                  <a:srgbClr val="FFFFFF"/>
                </a:solidFill>
              </a:rPr>
              <a:pPr/>
              <a:t>9</a:t>
            </a:fld>
            <a:endParaRPr lang="en-US" sz="1200" dirty="0">
              <a:solidFill>
                <a:srgbClr val="FFFFFF"/>
              </a:solidFill>
            </a:endParaRPr>
          </a:p>
        </p:txBody>
      </p:sp>
      <p:graphicFrame>
        <p:nvGraphicFramePr>
          <p:cNvPr id="6" name="Table 5"/>
          <p:cNvGraphicFramePr>
            <a:graphicFrameLocks noGrp="1"/>
          </p:cNvGraphicFramePr>
          <p:nvPr>
            <p:extLst/>
          </p:nvPr>
        </p:nvGraphicFramePr>
        <p:xfrm>
          <a:off x="6894194" y="902209"/>
          <a:ext cx="2066924" cy="1057274"/>
        </p:xfrm>
        <a:graphic>
          <a:graphicData uri="http://schemas.openxmlformats.org/drawingml/2006/table">
            <a:tbl>
              <a:tblPr firstRow="1" bandRow="1">
                <a:tableStyleId>{5C22544A-7EE6-4342-B048-85BDC9FD1C3A}</a:tableStyleId>
              </a:tblPr>
              <a:tblGrid>
                <a:gridCol w="885825">
                  <a:extLst>
                    <a:ext uri="{9D8B030D-6E8A-4147-A177-3AD203B41FA5}">
                      <a16:colId xmlns="" xmlns:a16="http://schemas.microsoft.com/office/drawing/2014/main" val="20000"/>
                    </a:ext>
                  </a:extLst>
                </a:gridCol>
                <a:gridCol w="1181099">
                  <a:extLst>
                    <a:ext uri="{9D8B030D-6E8A-4147-A177-3AD203B41FA5}">
                      <a16:colId xmlns="" xmlns:a16="http://schemas.microsoft.com/office/drawing/2014/main" val="20001"/>
                    </a:ext>
                  </a:extLst>
                </a:gridCol>
              </a:tblGrid>
              <a:tr h="316313">
                <a:tc>
                  <a:txBody>
                    <a:bodyPr/>
                    <a:lstStyle/>
                    <a:p>
                      <a:pPr algn="ctr"/>
                      <a:r>
                        <a:rPr lang="en-US" sz="1000" b="1" dirty="0">
                          <a:solidFill>
                            <a:schemeClr val="bg2"/>
                          </a:solidFill>
                        </a:rPr>
                        <a:t>Year</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tx2"/>
                    </a:solidFill>
                  </a:tcPr>
                </a:tc>
                <a:tc>
                  <a:txBody>
                    <a:bodyPr/>
                    <a:lstStyle/>
                    <a:p>
                      <a:pPr algn="ctr"/>
                      <a:r>
                        <a:rPr lang="en-US" sz="1000" b="1" dirty="0">
                          <a:solidFill>
                            <a:schemeClr val="bg2"/>
                          </a:solidFill>
                        </a:rPr>
                        <a:t>% Reduction</a:t>
                      </a:r>
                    </a:p>
                  </a:txBody>
                  <a:tcPr anchor="ct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246987">
                <a:tc>
                  <a:txBody>
                    <a:bodyPr/>
                    <a:lstStyle/>
                    <a:p>
                      <a:pPr algn="ctr"/>
                      <a:r>
                        <a:rPr lang="en-US" sz="1000" b="0" dirty="0">
                          <a:solidFill>
                            <a:srgbClr val="000000"/>
                          </a:solidFill>
                        </a:rPr>
                        <a:t>2030</a:t>
                      </a: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000" b="0" dirty="0" smtClean="0">
                          <a:solidFill>
                            <a:srgbClr val="000000"/>
                          </a:solidFill>
                        </a:rPr>
                        <a:t>36%</a:t>
                      </a:r>
                      <a:endParaRPr lang="en-US" sz="1000" b="0" dirty="0">
                        <a:solidFill>
                          <a:srgbClr val="000000"/>
                        </a:solidFill>
                      </a:endParaRPr>
                    </a:p>
                  </a:txBody>
                  <a:tcPr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 xmlns:a16="http://schemas.microsoft.com/office/drawing/2014/main" val="10001"/>
                  </a:ext>
                </a:extLst>
              </a:tr>
              <a:tr h="246987">
                <a:tc>
                  <a:txBody>
                    <a:bodyPr/>
                    <a:lstStyle/>
                    <a:p>
                      <a:pPr algn="ctr"/>
                      <a:r>
                        <a:rPr lang="en-US" sz="1000" b="0" dirty="0">
                          <a:solidFill>
                            <a:srgbClr val="000000"/>
                          </a:solidFill>
                        </a:rPr>
                        <a:t>2040</a:t>
                      </a: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000" b="0" dirty="0" smtClean="0">
                          <a:solidFill>
                            <a:srgbClr val="000000"/>
                          </a:solidFill>
                        </a:rPr>
                        <a:t>44%</a:t>
                      </a:r>
                      <a:endParaRPr lang="en-US" sz="1000" b="0" dirty="0">
                        <a:solidFill>
                          <a:srgbClr val="000000"/>
                        </a:solidFill>
                      </a:endParaRPr>
                    </a:p>
                  </a:txBody>
                  <a:tcPr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 xmlns:a16="http://schemas.microsoft.com/office/drawing/2014/main" val="10002"/>
                  </a:ext>
                </a:extLst>
              </a:tr>
              <a:tr h="246987">
                <a:tc>
                  <a:txBody>
                    <a:bodyPr/>
                    <a:lstStyle/>
                    <a:p>
                      <a:pPr algn="ctr"/>
                      <a:r>
                        <a:rPr lang="en-US" sz="1000" b="0" dirty="0">
                          <a:solidFill>
                            <a:srgbClr val="000000"/>
                          </a:solidFill>
                        </a:rPr>
                        <a:t>2050</a:t>
                      </a: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noFill/>
                  </a:tcPr>
                </a:tc>
                <a:tc>
                  <a:txBody>
                    <a:bodyPr/>
                    <a:lstStyle/>
                    <a:p>
                      <a:pPr algn="ctr"/>
                      <a:r>
                        <a:rPr lang="en-US" sz="1000" b="0" dirty="0" smtClean="0">
                          <a:solidFill>
                            <a:srgbClr val="000000"/>
                          </a:solidFill>
                        </a:rPr>
                        <a:t>76%</a:t>
                      </a:r>
                      <a:endParaRPr lang="en-US" sz="1000" b="0" dirty="0">
                        <a:solidFill>
                          <a:srgbClr val="000000"/>
                        </a:solidFill>
                      </a:endParaRPr>
                    </a:p>
                  </a:txBody>
                  <a:tcPr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noFill/>
                  </a:tcPr>
                </a:tc>
                <a:extLst>
                  <a:ext uri="{0D108BD9-81ED-4DB2-BD59-A6C34878D82A}">
                    <a16:rowId xmlns="" xmlns:a16="http://schemas.microsoft.com/office/drawing/2014/main" val="10003"/>
                  </a:ext>
                </a:extLst>
              </a:tr>
            </a:tbl>
          </a:graphicData>
        </a:graphic>
      </p:graphicFrame>
      <p:sp>
        <p:nvSpPr>
          <p:cNvPr id="9" name="Title 1"/>
          <p:cNvSpPr txBox="1">
            <a:spLocks/>
          </p:cNvSpPr>
          <p:nvPr/>
        </p:nvSpPr>
        <p:spPr>
          <a:xfrm>
            <a:off x="225468" y="213136"/>
            <a:ext cx="9143999" cy="412823"/>
          </a:xfrm>
          <a:prstGeom prst="rect">
            <a:avLst/>
          </a:prstGeom>
        </p:spPr>
        <p:txBody>
          <a:bodyPr vert="horz" tIns="45720" bIns="0" anchor="b">
            <a:noAutofit/>
            <a:scene3d>
              <a:camera prst="orthographicFront"/>
              <a:lightRig rig="freezing" dir="t">
                <a:rot lat="0" lon="0" rev="5640000"/>
              </a:lightRig>
            </a:scene3d>
            <a:sp3d prstMaterial="flat">
              <a:contourClr>
                <a:schemeClr val="tx2"/>
              </a:contourClr>
            </a:sp3d>
          </a:bodyPr>
          <a:lstStyle>
            <a:lvl1pPr algn="l" defTabSz="914400" rtl="0" eaLnBrk="1" latinLnBrk="0" hangingPunct="1">
              <a:spcBef>
                <a:spcPct val="0"/>
              </a:spcBef>
              <a:buNone/>
              <a:defRPr sz="3750" b="0" kern="1200">
                <a:ln>
                  <a:noFill/>
                </a:ln>
                <a:solidFill>
                  <a:schemeClr val="tx2"/>
                </a:solidFill>
                <a:effectLst/>
                <a:latin typeface="+mj-lt"/>
                <a:ea typeface="+mj-ea"/>
                <a:cs typeface="+mj-cs"/>
              </a:defRPr>
            </a:lvl1pPr>
          </a:lstStyle>
          <a:p>
            <a:pPr algn="ctr"/>
            <a:r>
              <a:rPr lang="en-US" sz="2800" dirty="0">
                <a:cs typeface="Arial" pitchFamily="34" charset="0"/>
              </a:rPr>
              <a:t>Hypothetical Emission Reduction Scenario </a:t>
            </a:r>
            <a:endParaRPr lang="en-US" sz="2200" i="1" dirty="0">
              <a:cs typeface="Arial" pitchFamily="34" charset="0"/>
            </a:endParaRPr>
          </a:p>
        </p:txBody>
      </p:sp>
    </p:spTree>
    <p:extLst>
      <p:ext uri="{BB962C8B-B14F-4D97-AF65-F5344CB8AC3E}">
        <p14:creationId xmlns:p14="http://schemas.microsoft.com/office/powerpoint/2010/main" val="25994326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ue theme">
  <a:themeElements>
    <a:clrScheme name="Transformation Blue Theme">
      <a:dk1>
        <a:srgbClr val="FFFFFF"/>
      </a:dk1>
      <a:lt1>
        <a:srgbClr val="002A7E"/>
      </a:lt1>
      <a:dk2>
        <a:srgbClr val="3D6B9D"/>
      </a:dk2>
      <a:lt2>
        <a:srgbClr val="D4E1EE"/>
      </a:lt2>
      <a:accent1>
        <a:srgbClr val="FEFDDB"/>
      </a:accent1>
      <a:accent2>
        <a:srgbClr val="FFFF9F"/>
      </a:accent2>
      <a:accent3>
        <a:srgbClr val="C5DDDA"/>
      </a:accent3>
      <a:accent4>
        <a:srgbClr val="6CA8A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Sky theme">
  <a:themeElements>
    <a:clrScheme name="Hyperlink">
      <a:dk1>
        <a:srgbClr val="FFFFFF"/>
      </a:dk1>
      <a:lt1>
        <a:srgbClr val="002A7E"/>
      </a:lt1>
      <a:dk2>
        <a:srgbClr val="3D6B9D"/>
      </a:dk2>
      <a:lt2>
        <a:srgbClr val="D4E1EE"/>
      </a:lt2>
      <a:accent1>
        <a:srgbClr val="FEFDDB"/>
      </a:accent1>
      <a:accent2>
        <a:srgbClr val="FFFF9F"/>
      </a:accent2>
      <a:accent3>
        <a:srgbClr val="C5DDDA"/>
      </a:accent3>
      <a:accent4>
        <a:srgbClr val="6CA8A0"/>
      </a:accent4>
      <a:accent5>
        <a:srgbClr val="4BACC6"/>
      </a:accent5>
      <a:accent6>
        <a:srgbClr val="F79646"/>
      </a:accent6>
      <a:hlink>
        <a:srgbClr val="FFFFFF"/>
      </a:hlink>
      <a:folHlink>
        <a:srgbClr val="800080"/>
      </a:folHlink>
    </a:clrScheme>
    <a:fontScheme name="Meiryo">
      <a:majorFont>
        <a:latin typeface="Meiryo"/>
        <a:ea typeface=""/>
        <a:cs typeface=""/>
      </a:majorFont>
      <a:minorFont>
        <a:latin typeface="Meiryo"/>
        <a:ea typeface=""/>
        <a:cs typeface=""/>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Blue Sky theme</Template>
  <TotalTime>7472</TotalTime>
  <Words>3050</Words>
  <Application>Microsoft Macintosh PowerPoint</Application>
  <PresentationFormat>On-screen Show (4:3)</PresentationFormat>
  <Paragraphs>444</Paragraphs>
  <Slides>21</Slides>
  <Notes>20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Blue theme</vt:lpstr>
      <vt:lpstr>Blue Sky theme</vt:lpstr>
      <vt:lpstr>PowerPoint Presentation</vt:lpstr>
      <vt:lpstr>  New England Electricity  Restructuring  Roundtable   March 24, 2017      </vt:lpstr>
      <vt:lpstr>PowerPoint Presentation</vt:lpstr>
      <vt:lpstr>Connecticut’s Policy Framework</vt:lpstr>
      <vt:lpstr>Energy Plans</vt:lpstr>
      <vt:lpstr>Energy Planning Priorities</vt:lpstr>
      <vt:lpstr>PowerPoint Presentation</vt:lpstr>
      <vt:lpstr>Progress: CT Greenhouse Gas Emissions</vt:lpstr>
      <vt:lpstr>PowerPoint Presentation</vt:lpstr>
      <vt:lpstr>Hypothetical Zero Emission Vehicle Scenario  Regional Electric Grid BAU vs. Decarbonized Electric Grid</vt:lpstr>
      <vt:lpstr>Hypothetical Zero Emission Vehicle Scenario  Electric Power Sector CO2 Emissions</vt:lpstr>
      <vt:lpstr>Average Regional Electric Rates </vt:lpstr>
      <vt:lpstr>Green Bank Movement  United States Trends</vt:lpstr>
      <vt:lpstr>Connecticut Green Bank Delivering Results for Connecticut</vt:lpstr>
      <vt:lpstr>Cost of Clean Energy Programs</vt:lpstr>
      <vt:lpstr>RPS Requirements (Thru 2035)</vt:lpstr>
      <vt:lpstr>2016 Small Scale RFP</vt:lpstr>
      <vt:lpstr>Project Selections: Small Scale RFP</vt:lpstr>
      <vt:lpstr>Shared Clean Energy Pilot</vt:lpstr>
      <vt:lpstr>CES Informational Meetings</vt:lpstr>
      <vt:lpstr>CES Public Process</vt:lpstr>
    </vt:vector>
  </TitlesOfParts>
  <Company>Connecticut DEEP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Babbidge</dc:creator>
  <cp:lastModifiedBy>Jonathan Raab</cp:lastModifiedBy>
  <cp:revision>355</cp:revision>
  <cp:lastPrinted>2017-01-23T23:31:11Z</cp:lastPrinted>
  <dcterms:created xsi:type="dcterms:W3CDTF">2016-04-11T16:51:53Z</dcterms:created>
  <dcterms:modified xsi:type="dcterms:W3CDTF">2017-03-23T18:02:27Z</dcterms:modified>
  <cp:contentStatus/>
</cp:coreProperties>
</file>